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1"/>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89" r:id="rId23"/>
    <p:sldId id="276" r:id="rId24"/>
    <p:sldId id="281" r:id="rId25"/>
    <p:sldId id="282" r:id="rId26"/>
    <p:sldId id="283" r:id="rId27"/>
    <p:sldId id="284" r:id="rId28"/>
    <p:sldId id="285" r:id="rId29"/>
    <p:sldId id="290" r:id="rId30"/>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300"/>
    <a:srgbClr val="FF0000"/>
    <a:srgbClr val="2600FF"/>
    <a:srgbClr val="FFC7D1"/>
    <a:srgbClr val="CD5186"/>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457"/>
    <p:restoredTop sz="94136"/>
  </p:normalViewPr>
  <p:slideViewPr>
    <p:cSldViewPr snapToGrid="0">
      <p:cViewPr>
        <p:scale>
          <a:sx n="29" d="100"/>
          <a:sy n="29" d="100"/>
        </p:scale>
        <p:origin x="1688" y="8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Partition of Phenotypic Variance</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Sheet1!$B$1</c:f>
              <c:strCache>
                <c:ptCount val="1"/>
                <c:pt idx="0">
                  <c:v>Partion of Phenotypic Variance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r>
                      <a:rPr lang="en-US"/>
                      <a:t>Genetic</a:t>
                    </a:r>
                    <a:r>
                      <a:rPr lang="en-US" baseline="0"/>
                      <a:t> (G)</a:t>
                    </a:r>
                    <a:r>
                      <a:rPr lang="en-US"/>
                      <a:t> </a:t>
                    </a:r>
                  </a:p>
                  <a:p>
                    <a:pPr>
                      <a:defRPr>
                        <a:solidFill>
                          <a:schemeClr val="accent1"/>
                        </a:solidFill>
                      </a:defRPr>
                    </a:pPr>
                    <a:fld id="{BE7CB971-048A-8F40-AE00-3C5F908B035A}" type="PERCENTAGE">
                      <a:rPr lang="en-US" baseline="0" smtClean="0"/>
                      <a:pPr>
                        <a:defRPr>
                          <a:solidFill>
                            <a:schemeClr val="accent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1"/>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6/21/25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6/21/25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6/21/25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6/21/25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6/21/25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6/21/25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6/21/25</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640.png"/><Relationship Id="rId12" Type="http://schemas.openxmlformats.org/officeDocument/2006/relationships/image" Target="../media/image101.png"/><Relationship Id="rId17" Type="http://schemas.openxmlformats.org/officeDocument/2006/relationships/image" Target="../media/image105.png"/><Relationship Id="rId2" Type="http://schemas.openxmlformats.org/officeDocument/2006/relationships/image" Target="../media/image97.png"/><Relationship Id="rId16" Type="http://schemas.openxmlformats.org/officeDocument/2006/relationships/image" Target="../media/image1040.png"/><Relationship Id="rId1" Type="http://schemas.openxmlformats.org/officeDocument/2006/relationships/slideLayout" Target="../slideLayouts/slideLayout7.xml"/><Relationship Id="rId11" Type="http://schemas.openxmlformats.org/officeDocument/2006/relationships/image" Target="../media/image100.png"/><Relationship Id="rId15" Type="http://schemas.openxmlformats.org/officeDocument/2006/relationships/image" Target="../media/image104.png"/><Relationship Id="rId10" Type="http://schemas.openxmlformats.org/officeDocument/2006/relationships/image" Target="../media/image670.png"/><Relationship Id="rId4" Type="http://schemas.openxmlformats.org/officeDocument/2006/relationships/image" Target="../media/image99.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3.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22.png"/><Relationship Id="rId5" Type="http://schemas.openxmlformats.org/officeDocument/2006/relationships/image" Target="../media/image64.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image" Target="../media/image13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22.png"/><Relationship Id="rId2" Type="http://schemas.openxmlformats.org/officeDocument/2006/relationships/image" Target="../media/image1340.png"/><Relationship Id="rId1" Type="http://schemas.openxmlformats.org/officeDocument/2006/relationships/slideLayout" Target="../slideLayouts/slideLayout7.xml"/><Relationship Id="rId6" Type="http://schemas.openxmlformats.org/officeDocument/2006/relationships/image" Target="../media/image1380.png"/><Relationship Id="rId5" Type="http://schemas.openxmlformats.org/officeDocument/2006/relationships/image" Target="../media/image1370.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50.png"/><Relationship Id="rId7" Type="http://schemas.openxmlformats.org/officeDocument/2006/relationships/image" Target="../media/image123.png"/><Relationship Id="rId2" Type="http://schemas.openxmlformats.org/officeDocument/2006/relationships/image" Target="../media/image1390.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1.xml.rels><?xml version="1.0" encoding="UTF-8" standalone="yes"?>
<Relationships xmlns="http://schemas.openxmlformats.org/package/2006/relationships"><Relationship Id="rId13" Type="http://schemas.openxmlformats.org/officeDocument/2006/relationships/image" Target="../media/image162.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56.png"/><Relationship Id="rId10" Type="http://schemas.openxmlformats.org/officeDocument/2006/relationships/image" Target="../media/image160.png"/><Relationship Id="rId4" Type="http://schemas.openxmlformats.org/officeDocument/2006/relationships/image" Target="../media/image155.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2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2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0.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49.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6.png"/><Relationship Id="rId21" Type="http://schemas.openxmlformats.org/officeDocument/2006/relationships/image" Target="../media/image77.png"/><Relationship Id="rId34" Type="http://schemas.openxmlformats.org/officeDocument/2006/relationships/image" Target="../media/image90.png"/><Relationship Id="rId7" Type="http://schemas.openxmlformats.org/officeDocument/2006/relationships/image" Target="../media/image65.png"/><Relationship Id="rId12" Type="http://schemas.openxmlformats.org/officeDocument/2006/relationships/image" Target="../media/image53.png"/><Relationship Id="rId17" Type="http://schemas.openxmlformats.org/officeDocument/2006/relationships/image" Target="../media/image73.png"/><Relationship Id="rId25" Type="http://schemas.openxmlformats.org/officeDocument/2006/relationships/image" Target="../media/image79.png"/><Relationship Id="rId33" Type="http://schemas.openxmlformats.org/officeDocument/2006/relationships/image" Target="../media/image89.png"/><Relationship Id="rId38" Type="http://schemas.openxmlformats.org/officeDocument/2006/relationships/image" Target="../media/image95.png"/><Relationship Id="rId2" Type="http://schemas.openxmlformats.org/officeDocument/2006/relationships/image" Target="../media/image60.png"/><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8.png"/><Relationship Id="rId37" Type="http://schemas.openxmlformats.org/officeDocument/2006/relationships/image" Target="../media/image93.png"/><Relationship Id="rId40" Type="http://schemas.openxmlformats.org/officeDocument/2006/relationships/image" Target="../media/image94.png"/><Relationship Id="rId5" Type="http://schemas.openxmlformats.org/officeDocument/2006/relationships/image" Target="../media/image63.png"/><Relationship Id="rId15" Type="http://schemas.openxmlformats.org/officeDocument/2006/relationships/image" Target="../media/image71.png"/><Relationship Id="rId23" Type="http://schemas.openxmlformats.org/officeDocument/2006/relationships/image" Target="../media/image80.png"/><Relationship Id="rId28" Type="http://schemas.openxmlformats.org/officeDocument/2006/relationships/image" Target="../media/image84.png"/><Relationship Id="rId36" Type="http://schemas.openxmlformats.org/officeDocument/2006/relationships/image" Target="../media/image92.png"/><Relationship Id="rId10" Type="http://schemas.openxmlformats.org/officeDocument/2006/relationships/image" Target="../media/image67.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2.png"/><Relationship Id="rId9" Type="http://schemas.openxmlformats.org/officeDocument/2006/relationships/image" Target="../media/image66.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8" Type="http://schemas.openxmlformats.org/officeDocument/2006/relationships/image" Target="../media/image59.png"/><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823220200"/>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2928065972"/>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0.8</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761690"/>
            <a:ext cx="7606022" cy="508378"/>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2ED4160-A406-6A8F-96B9-D83A8D403DFC}"/>
              </a:ext>
            </a:extLst>
          </p:cNvPr>
          <p:cNvSpPr txBox="1"/>
          <p:nvPr/>
        </p:nvSpPr>
        <p:spPr>
          <a:xfrm>
            <a:off x="1367246" y="5820395"/>
            <a:ext cx="4998829" cy="523220"/>
          </a:xfrm>
          <a:prstGeom prst="rect">
            <a:avLst/>
          </a:prstGeom>
          <a:noFill/>
        </p:spPr>
        <p:txBody>
          <a:bodyPr wrap="square" rtlCol="0" anchor="ctr">
            <a:spAutoFit/>
          </a:bodyPr>
          <a:lstStyle/>
          <a:p>
            <a:pPr algn="ctr"/>
            <a:r>
              <a:rPr lang="en-US" sz="1400" dirty="0">
                <a:solidFill>
                  <a:srgbClr val="548235"/>
                </a:solidFill>
              </a:rPr>
              <a:t>The additive model is particularly valuable </a:t>
            </a:r>
          </a:p>
          <a:p>
            <a:pPr algn="ctr"/>
            <a:r>
              <a:rPr lang="en-US" sz="1400" dirty="0">
                <a:solidFill>
                  <a:srgbClr val="548235"/>
                </a:solidFill>
              </a:rPr>
              <a:t>as genetic effects often scale with the number of risk alleles.</a:t>
            </a:r>
          </a:p>
        </p:txBody>
      </p: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04854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2039426727"/>
              </p:ext>
            </p:extLst>
          </p:nvPr>
        </p:nvGraphicFramePr>
        <p:xfrm>
          <a:off x="914399" y="70227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Sd</a:t>
                      </a:r>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1.43</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0.8</a:t>
                      </a:r>
                    </a:p>
                  </a:txBody>
                  <a:tcPr marL="60960" marR="60960" marT="30480" marB="30480" anchor="ctr"/>
                </a:tc>
                <a:tc>
                  <a:txBody>
                    <a:bodyPr/>
                    <a:lstStyle/>
                    <a:p>
                      <a:pPr algn="ctr"/>
                      <a:r>
                        <a:rPr lang="en-US" sz="1600" dirty="0"/>
                        <a:t>0.84</a:t>
                      </a:r>
                    </a:p>
                  </a:txBody>
                  <a:tcPr marL="60960" marR="60960" marT="30480" marB="30480" anchor="ctr"/>
                </a:tc>
                <a:extLst>
                  <a:ext uri="{0D108BD9-81ED-4DB2-BD59-A6C34878D82A}">
                    <a16:rowId xmlns:a16="http://schemas.microsoft.com/office/drawing/2014/main" val="3809915198"/>
                  </a:ext>
                </a:extLst>
              </a:tr>
            </a:tbl>
          </a:graphicData>
        </a:graphic>
      </p:graphicFrame>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395304"/>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238294"/>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261376"/>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261376"/>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11898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118986"/>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86979" y="4773458"/>
            <a:ext cx="3056264" cy="1833759"/>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3680201"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395303"/>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392452"/>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392452"/>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396584"/>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258360"/>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063149"/>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261553"/>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261553"/>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261376"/>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261376"/>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26907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269071"/>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034204" y="2396309"/>
            <a:ext cx="1094440" cy="400110"/>
          </a:xfrm>
          <a:prstGeom prst="rect">
            <a:avLst/>
          </a:prstGeom>
          <a:noFill/>
        </p:spPr>
        <p:txBody>
          <a:bodyPr wrap="square" rtlCol="0">
            <a:spAutoFit/>
          </a:bodyPr>
          <a:lstStyle/>
          <a:p>
            <a:pPr algn="ctr"/>
            <a:r>
              <a:rPr lang="en-US" sz="1000" dirty="0"/>
              <a:t>Test one </a:t>
            </a:r>
          </a:p>
          <a:p>
            <a:pPr algn="ctr"/>
            <a:r>
              <a:rPr lang="en-US" sz="1000" dirty="0"/>
              <a:t>at a time</a:t>
            </a:r>
          </a:p>
        </p:txBody>
      </p:sp>
      <p:sp>
        <p:nvSpPr>
          <p:cNvPr id="47" name="TextBox 46">
            <a:extLst>
              <a:ext uri="{FF2B5EF4-FFF2-40B4-BE49-F238E27FC236}">
                <a16:creationId xmlns:a16="http://schemas.microsoft.com/office/drawing/2014/main" id="{67D7C4B0-E638-42B8-9E8A-7313AC7E7372}"/>
              </a:ext>
            </a:extLst>
          </p:cNvPr>
          <p:cNvSpPr txBox="1"/>
          <p:nvPr/>
        </p:nvSpPr>
        <p:spPr>
          <a:xfrm>
            <a:off x="1375564" y="3493331"/>
            <a:ext cx="2166277" cy="307777"/>
          </a:xfrm>
          <a:prstGeom prst="rect">
            <a:avLst/>
          </a:prstGeom>
          <a:noFill/>
        </p:spPr>
        <p:txBody>
          <a:bodyPr wrap="square" rtlCol="0">
            <a:spAutoFit/>
          </a:bodyPr>
          <a:lstStyle/>
          <a:p>
            <a:pPr algn="ctr"/>
            <a:r>
              <a:rPr lang="en-US" sz="1400" dirty="0"/>
              <a:t>Large file size (GB - TB)</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3812630977"/>
              </p:ext>
            </p:extLst>
          </p:nvPr>
        </p:nvGraphicFramePr>
        <p:xfrm>
          <a:off x="4852556" y="1409267"/>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4" name="TextBox 53">
            <a:extLst>
              <a:ext uri="{FF2B5EF4-FFF2-40B4-BE49-F238E27FC236}">
                <a16:creationId xmlns:a16="http://schemas.microsoft.com/office/drawing/2014/main" id="{7A473A84-4B9D-C26F-5F86-06682EF7784F}"/>
              </a:ext>
            </a:extLst>
          </p:cNvPr>
          <p:cNvSpPr txBox="1"/>
          <p:nvPr/>
        </p:nvSpPr>
        <p:spPr>
          <a:xfrm>
            <a:off x="5517167" y="3493332"/>
            <a:ext cx="2166277" cy="307777"/>
          </a:xfrm>
          <a:prstGeom prst="rect">
            <a:avLst/>
          </a:prstGeom>
          <a:noFill/>
        </p:spPr>
        <p:txBody>
          <a:bodyPr wrap="square" rtlCol="0">
            <a:spAutoFit/>
          </a:bodyPr>
          <a:lstStyle/>
          <a:p>
            <a:pPr algn="ctr"/>
            <a:r>
              <a:rPr lang="en-US" sz="1400" dirty="0"/>
              <a:t>Small file size (MB)</a:t>
            </a:r>
          </a:p>
        </p:txBody>
      </p:sp>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58723"/>
            <a:ext cx="5077929" cy="461665"/>
          </a:xfrm>
          <a:prstGeom prst="rect">
            <a:avLst/>
          </a:prstGeom>
          <a:noFill/>
        </p:spPr>
        <p:txBody>
          <a:bodyPr wrap="none" rtlCol="0">
            <a:spAutoFit/>
          </a:bodyPr>
          <a:lstStyle/>
          <a:p>
            <a:pPr algn="ctr"/>
            <a:r>
              <a:rPr lang="en-US" sz="1200" dirty="0"/>
              <a:t>Summary statistics summarizes the key information 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2871719"/>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2871719"/>
                <a:ext cx="1217834" cy="612796"/>
              </a:xfrm>
              <a:prstGeom prst="rect">
                <a:avLst/>
              </a:prstGeom>
              <a:blipFill>
                <a:blip r:embed="rId16"/>
                <a:stretch>
                  <a:fillRect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399530" y="4919393"/>
                <a:ext cx="3857491"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a noisy measurement of the X-Y relationship, which we can use many methods (such as OLS) to estimate</a:t>
                </a:r>
              </a:p>
              <a:p>
                <a:pPr marL="285750" indent="-285750" algn="just">
                  <a:buFont typeface="Arial" panose="020B0604020202020204" pitchFamily="34" charset="0"/>
                  <a:buChar char="•"/>
                </a:pPr>
                <a:r>
                  <a:rPr lang="en-US" sz="1600" dirty="0"/>
                  <a:t>Z: a standardized measurement that quantifies how many standard deviations the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i="1">
                        <a:latin typeface="Cambria Math" panose="02040503050406030204" pitchFamily="18" charset="0"/>
                        <a:ea typeface="Cambria Math" panose="02040503050406030204" pitchFamily="18" charset="0"/>
                      </a:rPr>
                      <m:t> </m:t>
                    </m:r>
                  </m:oMath>
                </a14:m>
                <a:r>
                  <a:rPr lang="en-US" sz="1600" dirty="0"/>
                  <a:t>is away from zero</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399530" y="4919393"/>
                <a:ext cx="3857491" cy="1596206"/>
              </a:xfrm>
              <a:prstGeom prst="rect">
                <a:avLst/>
              </a:prstGeom>
              <a:blipFill>
                <a:blip r:embed="rId17"/>
                <a:stretch>
                  <a:fillRect l="-658" t="-787" r="-98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599277" y="7745462"/>
            <a:ext cx="3227013" cy="523220"/>
          </a:xfrm>
          <a:prstGeom prst="rect">
            <a:avLst/>
          </a:prstGeom>
          <a:noFill/>
        </p:spPr>
        <p:txBody>
          <a:bodyPr wrap="square" rtlCol="0">
            <a:spAutoFit/>
          </a:bodyPr>
          <a:lstStyle/>
          <a:p>
            <a:pPr algn="ctr"/>
            <a:r>
              <a:rPr lang="en-US" sz="1400" dirty="0"/>
              <a:t>Perfect conditioning</a:t>
            </a:r>
            <a:r>
              <a:rPr lang="en-US" sz="1100" dirty="0"/>
              <a:t> -&gt; </a:t>
            </a:r>
            <a:r>
              <a:rPr lang="en-US" sz="1400" dirty="0"/>
              <a:t>Fixed effects</a:t>
            </a:r>
          </a:p>
          <a:p>
            <a:pPr algn="ctr"/>
            <a:r>
              <a:rPr lang="en-US" sz="1400" dirty="0"/>
              <a:t>This is IDEAL but not realistic.</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4475337" y="7745462"/>
            <a:ext cx="3933176" cy="523220"/>
          </a:xfrm>
          <a:prstGeom prst="rect">
            <a:avLst/>
          </a:prstGeom>
          <a:noFill/>
        </p:spPr>
        <p:txBody>
          <a:bodyPr wrap="square" rtlCol="0">
            <a:spAutoFit/>
          </a:bodyPr>
          <a:lstStyle/>
          <a:p>
            <a:pPr algn="ctr"/>
            <a:r>
              <a:rPr lang="en-US" sz="1400" dirty="0"/>
              <a:t>Incomplete conditioning</a:t>
            </a:r>
            <a:r>
              <a:rPr lang="en-US" sz="1100" dirty="0"/>
              <a:t> -&gt; </a:t>
            </a:r>
            <a:r>
              <a:rPr lang="en-US" sz="1400" dirty="0"/>
              <a:t>Random effects</a:t>
            </a:r>
          </a:p>
          <a:p>
            <a:pPr algn="ctr"/>
            <a:r>
              <a:rPr lang="en-US" sz="1400" dirty="0"/>
              <a:t>This is REALITY!</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tretch>
            <a:fill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tretch>
            <a:fillRect/>
          </a:stretch>
        </p:blipFill>
        <p:spPr>
          <a:xfrm>
            <a:off x="4203931" y="4752247"/>
            <a:ext cx="4475988" cy="2685593"/>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attributed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965336685"/>
              </p:ext>
            </p:extLst>
          </p:nvPr>
        </p:nvGraphicFramePr>
        <p:xfrm>
          <a:off x="548640" y="1444896"/>
          <a:ext cx="8314006" cy="5002203"/>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169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51977"/>
                <a:ext cx="6643343" cy="1384995"/>
              </a:xfrm>
              <a:prstGeom prst="rect">
                <a:avLst/>
              </a:prstGeom>
              <a:noFill/>
            </p:spPr>
            <p:txBody>
              <a:bodyPr wrap="square" rtlCol="0" anchor="ctr">
                <a:spAutoFit/>
              </a:bodyPr>
              <a:lstStyle/>
              <a:p>
                <a:r>
                  <a:rPr lang="en-US" sz="1400" b="1" dirty="0"/>
                  <a:t>Phenotypic Variance: </a:t>
                </a:r>
              </a:p>
              <a:p>
                <a:pPr algn="ctr"/>
                <a:r>
                  <a:rPr lang="en-US" sz="1400" dirty="0"/>
                  <a:t>Var</a:t>
                </a:r>
                <a:r>
                  <a:rPr lang="en-US" sz="1400" baseline="-25000" dirty="0"/>
                  <a:t>P</a:t>
                </a:r>
                <a:r>
                  <a:rPr lang="en-US" sz="1400" dirty="0"/>
                  <a:t> = Var</a:t>
                </a:r>
                <a:r>
                  <a:rPr lang="en-US" sz="1400" baseline="-25000" dirty="0"/>
                  <a:t>G</a:t>
                </a:r>
                <a:r>
                  <a:rPr lang="en-US" sz="1400" dirty="0"/>
                  <a:t>+Var</a:t>
                </a:r>
                <a:r>
                  <a:rPr lang="en-US" sz="1400" baseline="-25000" dirty="0"/>
                  <a:t>E</a:t>
                </a:r>
                <a:r>
                  <a:rPr lang="en-US" sz="1400" dirty="0"/>
                  <a:t>+2Cov(G,E)+Var(</a:t>
                </a:r>
                <a14:m>
                  <m:oMath xmlns:m="http://schemas.openxmlformats.org/officeDocument/2006/math">
                    <m:r>
                      <a:rPr lang="en-US" sz="1400" b="0" i="1" smtClean="0">
                        <a:latin typeface="Cambria Math" panose="02040503050406030204" pitchFamily="18" charset="0"/>
                        <a:ea typeface="Cambria Math" panose="02040503050406030204" pitchFamily="18" charset="0"/>
                      </a:rPr>
                      <m:t>𝜀</m:t>
                    </m:r>
                  </m:oMath>
                </a14:m>
                <a:r>
                  <a:rPr lang="en-US" sz="1400" dirty="0"/>
                  <a:t>)</a:t>
                </a:r>
              </a:p>
              <a:p>
                <a:pPr algn="ctr"/>
                <a:endParaRPr lang="en-US" sz="1400" dirty="0"/>
              </a:p>
              <a:p>
                <a:r>
                  <a:rPr lang="en-US" sz="1400" b="1" dirty="0"/>
                  <a:t>If we assume G and E are independent from each other:</a:t>
                </a:r>
              </a:p>
              <a:p>
                <a:pPr marL="285750" indent="-285750">
                  <a:buFont typeface="Arial" panose="020B0604020202020204" pitchFamily="34" charset="0"/>
                  <a:buChar char="•"/>
                </a:pPr>
                <a:r>
                  <a:rPr lang="en-US" sz="1400" dirty="0"/>
                  <a:t>Genetic Variance (Broad-sense heritability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𝐻</m:t>
                        </m:r>
                      </m:e>
                      <m:sup>
                        <m:r>
                          <a:rPr lang="en-US" sz="1400" b="0" i="1" smtClean="0">
                            <a:latin typeface="Cambria Math" panose="02040503050406030204" pitchFamily="18" charset="0"/>
                          </a:rPr>
                          <m:t>2</m:t>
                        </m:r>
                      </m:sup>
                    </m:sSup>
                  </m:oMath>
                </a14:m>
                <a:r>
                  <a:rPr lang="en-US" sz="1400" dirty="0"/>
                  <a:t>):= </a:t>
                </a:r>
                <a:r>
                  <a:rPr lang="en-US" sz="1400" dirty="0" err="1"/>
                  <a:t>Var</a:t>
                </a:r>
                <a:r>
                  <a:rPr lang="en-US" sz="1400" baseline="-25000" dirty="0" err="1"/>
                  <a:t>A</a:t>
                </a:r>
                <a:r>
                  <a:rPr lang="en-US" sz="1400" dirty="0" err="1"/>
                  <a:t>+Var</a:t>
                </a:r>
                <a:r>
                  <a:rPr lang="en-US" sz="1400" baseline="-25000" dirty="0" err="1"/>
                  <a:t>D</a:t>
                </a:r>
                <a:r>
                  <a:rPr lang="en-US" sz="1400" dirty="0" err="1"/>
                  <a:t>+Var</a:t>
                </a:r>
                <a:r>
                  <a:rPr lang="en-US" sz="1400" baseline="-25000" dirty="0" err="1"/>
                  <a:t>R</a:t>
                </a:r>
                <a:r>
                  <a:rPr lang="en-US" sz="1400" dirty="0" err="1"/>
                  <a:t>+Var</a:t>
                </a:r>
                <a:r>
                  <a:rPr lang="en-US" sz="1400" baseline="-25000" dirty="0" err="1"/>
                  <a:t>I</a:t>
                </a:r>
                <a:endParaRPr lang="en-US" sz="1400" baseline="-2500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oMath>
                </a14:m>
                <a:r>
                  <a:rPr lang="en-US" sz="1400" dirty="0"/>
                  <a:t>:= </a:t>
                </a:r>
                <a:r>
                  <a:rPr lang="en-US" sz="1400" dirty="0" err="1"/>
                  <a:t>Var</a:t>
                </a:r>
                <a:r>
                  <a:rPr lang="en-US" sz="1400" baseline="-25000" dirty="0" err="1"/>
                  <a:t>A</a:t>
                </a:r>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51977"/>
                <a:ext cx="6643343" cy="1384995"/>
              </a:xfrm>
              <a:prstGeom prst="rect">
                <a:avLst/>
              </a:prstGeom>
              <a:blipFill>
                <a:blip r:embed="rId3"/>
                <a:stretch>
                  <a:fillRect l="-382" t="-917" b="-458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a:latin typeface="Cambria Math" panose="02040503050406030204" pitchFamily="18" charset="0"/>
                        <a:ea typeface="Cambria Math" panose="02040503050406030204" pitchFamily="18" charset="0"/>
                      </a:rPr>
                      <m:t>𝒖</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𝒖</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dirty="0"/>
                  <a:t>Why important?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150"/>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801972" y="5297767"/>
            <a:ext cx="2466585" cy="2397536"/>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498779" y="3961554"/>
            <a:ext cx="705642" cy="400110"/>
          </a:xfrm>
          <a:prstGeom prst="rect">
            <a:avLst/>
          </a:prstGeom>
          <a:noFill/>
        </p:spPr>
        <p:txBody>
          <a:bodyPr wrap="none" rtlCol="0">
            <a:spAutoFit/>
          </a:bodyPr>
          <a:lstStyle/>
          <a:p>
            <a:r>
              <a:rPr lang="en-US" sz="2000" dirty="0"/>
              <a:t>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950631" y="5407920"/>
            <a:ext cx="1327553" cy="125520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278184" y="6732941"/>
            <a:ext cx="883905" cy="792121"/>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2395861146"/>
              </p:ext>
            </p:extLst>
          </p:nvPr>
        </p:nvGraphicFramePr>
        <p:xfrm>
          <a:off x="5898998" y="5407920"/>
          <a:ext cx="2272535" cy="2177230"/>
        </p:xfrm>
        <a:graphic>
          <a:graphicData uri="http://schemas.openxmlformats.org/drawingml/2006/table">
            <a:tbl>
              <a:tblPr>
                <a:tableStyleId>{2D5ABB26-0587-4C30-8999-92F81FD0307C}</a:tableStyleId>
              </a:tblPr>
              <a:tblGrid>
                <a:gridCol w="454507">
                  <a:extLst>
                    <a:ext uri="{9D8B030D-6E8A-4147-A177-3AD203B41FA5}">
                      <a16:colId xmlns:a16="http://schemas.microsoft.com/office/drawing/2014/main" val="4155823044"/>
                    </a:ext>
                  </a:extLst>
                </a:gridCol>
                <a:gridCol w="454507">
                  <a:extLst>
                    <a:ext uri="{9D8B030D-6E8A-4147-A177-3AD203B41FA5}">
                      <a16:colId xmlns:a16="http://schemas.microsoft.com/office/drawing/2014/main" val="2651163248"/>
                    </a:ext>
                  </a:extLst>
                </a:gridCol>
                <a:gridCol w="454507">
                  <a:extLst>
                    <a:ext uri="{9D8B030D-6E8A-4147-A177-3AD203B41FA5}">
                      <a16:colId xmlns:a16="http://schemas.microsoft.com/office/drawing/2014/main" val="1024429609"/>
                    </a:ext>
                  </a:extLst>
                </a:gridCol>
                <a:gridCol w="454507">
                  <a:extLst>
                    <a:ext uri="{9D8B030D-6E8A-4147-A177-3AD203B41FA5}">
                      <a16:colId xmlns:a16="http://schemas.microsoft.com/office/drawing/2014/main" val="2159546137"/>
                    </a:ext>
                  </a:extLst>
                </a:gridCol>
                <a:gridCol w="454507">
                  <a:extLst>
                    <a:ext uri="{9D8B030D-6E8A-4147-A177-3AD203B41FA5}">
                      <a16:colId xmlns:a16="http://schemas.microsoft.com/office/drawing/2014/main" val="1589954523"/>
                    </a:ext>
                  </a:extLst>
                </a:gridCol>
              </a:tblGrid>
              <a:tr h="435446">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3005854363"/>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951528846"/>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7430844"/>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extLst>
                  <a:ext uri="{0D108BD9-81ED-4DB2-BD59-A6C34878D82A}">
                    <a16:rowId xmlns:a16="http://schemas.microsoft.com/office/drawing/2014/main" val="2014519658"/>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392360" y="4304345"/>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04639" y="5989292"/>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342768" cy="2339102"/>
              </a:xfrm>
              <a:prstGeom prst="rect">
                <a:avLst/>
              </a:prstGeom>
              <a:noFill/>
            </p:spPr>
            <p:txBody>
              <a:bodyPr wrap="square" rtlCol="0">
                <a:spAutoFit/>
              </a:bodyPr>
              <a:lstStyle/>
              <a:p>
                <a:r>
                  <a:rPr lang="en-US" b="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dirty="0"/>
                  <a:t> 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342768" cy="2339102"/>
              </a:xfrm>
              <a:prstGeom prst="rect">
                <a:avLst/>
              </a:prstGeom>
              <a:blipFill>
                <a:blip r:embed="rId16"/>
                <a:stretch>
                  <a:fillRect l="-1166" t="-1081" r="-1166"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a:t>Confounder</a:t>
            </a:r>
            <a:endParaRPr lang="en-US" sz="2000" b="1" dirty="0"/>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Allele </a:t>
            </a:r>
          </a:p>
          <a:p>
            <a:pPr algn="ctr"/>
            <a:r>
              <a:rPr lang="en-US" sz="1400" dirty="0"/>
              <a:t>frequencies</a:t>
            </a:r>
          </a:p>
        </p:txBody>
      </p:sp>
      <p:sp>
        <p:nvSpPr>
          <p:cNvPr id="30" name="TextBox 29">
            <a:extLst>
              <a:ext uri="{FF2B5EF4-FFF2-40B4-BE49-F238E27FC236}">
                <a16:creationId xmlns:a16="http://schemas.microsoft.com/office/drawing/2014/main" id="{77139545-4DD2-116C-219F-A590B561EDE1}"/>
              </a:ext>
            </a:extLst>
          </p:cNvPr>
          <p:cNvSpPr txBox="1"/>
          <p:nvPr/>
        </p:nvSpPr>
        <p:spPr>
          <a:xfrm rot="1740000">
            <a:off x="4726470" y="2446316"/>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889807" y="4401594"/>
            <a:ext cx="7638757" cy="584775"/>
          </a:xfrm>
          <a:prstGeom prst="rect">
            <a:avLst/>
          </a:prstGeom>
          <a:noFill/>
        </p:spPr>
        <p:txBody>
          <a:bodyPr wrap="square" rtlCol="0">
            <a:spAutoFit/>
          </a:bodyPr>
          <a:lstStyle/>
          <a:p>
            <a:pPr algn="ctr"/>
            <a:r>
              <a:rPr lang="en-US" sz="1600" dirty="0"/>
              <a:t>When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 for population stratification by including top principal components as covariates in regression models</a:t>
            </a:r>
          </a:p>
          <a:p>
            <a:pPr marL="228600" indent="-228600">
              <a:buAutoNum type="arabicPeriod"/>
            </a:pPr>
            <a:r>
              <a:rPr lang="en-US" sz="1200" b="1" dirty="0"/>
              <a:t>Linear Mixed Models (LMM)</a:t>
            </a:r>
            <a:r>
              <a:rPr lang="en-US" sz="1200" dirty="0"/>
              <a:t> Use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 separate analyses within homogeneous ancestry groups, then meta-analyze results across populations</a:t>
            </a:r>
          </a:p>
          <a:p>
            <a:pPr marL="228600" indent="-228600">
              <a:buAutoNum type="arabicPeriod"/>
            </a:pPr>
            <a:r>
              <a:rPr lang="en-US" sz="1200" b="1" dirty="0"/>
              <a:t>Covariate Adjustment</a:t>
            </a:r>
            <a:r>
              <a:rPr lang="en-US" sz="1200" dirty="0"/>
              <a:t> Include known confounders (age, sex, batch) as fixed effects in regression models</a:t>
            </a:r>
          </a:p>
          <a:p>
            <a:pPr marL="228600" indent="-228600">
              <a:buAutoNum type="arabicPeriod"/>
            </a:pPr>
            <a:r>
              <a:rPr lang="en-US" sz="1200" b="1" dirty="0"/>
              <a:t>Family-based Tests</a:t>
            </a:r>
            <a:r>
              <a:rPr lang="en-US" sz="1200" dirty="0"/>
              <a:t> Use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76527"/>
            <a:ext cx="3676578"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881691"/>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(BMI)</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(waist circumference)</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379252"/>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the other variable.</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-&gt; Collider &lt;-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1797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999563"/>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2090835"/>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2090835"/>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425203"/>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425203"/>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281456"/>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39056" y="1050145"/>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476401"/>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464350"/>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p:sp>
        <p:nvSpPr>
          <p:cNvPr id="11" name="Rounded Rectangle 10">
            <a:extLst>
              <a:ext uri="{FF2B5EF4-FFF2-40B4-BE49-F238E27FC236}">
                <a16:creationId xmlns:a16="http://schemas.microsoft.com/office/drawing/2014/main" id="{A17AD8CD-6DD9-E876-5742-97D13237A70D}"/>
              </a:ext>
            </a:extLst>
          </p:cNvPr>
          <p:cNvSpPr/>
          <p:nvPr/>
        </p:nvSpPr>
        <p:spPr>
          <a:xfrm>
            <a:off x="422030" y="5310059"/>
            <a:ext cx="8299937" cy="36595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2" name="TextBox 21">
            <a:extLst>
              <a:ext uri="{FF2B5EF4-FFF2-40B4-BE49-F238E27FC236}">
                <a16:creationId xmlns:a16="http://schemas.microsoft.com/office/drawing/2014/main" id="{B8869EFF-C481-E7E0-56F3-042F6822EF25}"/>
              </a:ext>
            </a:extLst>
          </p:cNvPr>
          <p:cNvSpPr txBox="1"/>
          <p:nvPr/>
        </p:nvSpPr>
        <p:spPr>
          <a:xfrm>
            <a:off x="1002002" y="5525881"/>
            <a:ext cx="7090348" cy="3293209"/>
          </a:xfrm>
          <a:prstGeom prst="rect">
            <a:avLst/>
          </a:prstGeom>
          <a:noFill/>
        </p:spPr>
        <p:txBody>
          <a:bodyPr wrap="square" rtlCol="0">
            <a:spAutoFit/>
          </a:bodyPr>
          <a:lstStyle/>
          <a:p>
            <a:pPr marL="171450" indent="-171450">
              <a:buFont typeface="Arial" panose="020B0604020202020204" pitchFamily="34" charset="0"/>
              <a:buChar char="•"/>
            </a:pPr>
            <a:r>
              <a:rPr lang="en-US" sz="1600" b="1" dirty="0"/>
              <a:t>Intuition</a:t>
            </a:r>
          </a:p>
          <a:p>
            <a:pPr marL="628650" lvl="1" indent="-171450">
              <a:buFont typeface="Arial" panose="020B0604020202020204" pitchFamily="34" charset="0"/>
              <a:buChar char="•"/>
            </a:pPr>
            <a:r>
              <a:rPr lang="en-US" sz="1600" dirty="0"/>
              <a:t>A variable that explains </a:t>
            </a:r>
            <a:r>
              <a:rPr lang="en-US" sz="1600" b="1" dirty="0"/>
              <a:t>HOW</a:t>
            </a:r>
            <a:r>
              <a:rPr lang="en-US" sz="1600" dirty="0"/>
              <a:t> a genetic variant affects an outcome by lying in the causal pathway between them.</a:t>
            </a:r>
          </a:p>
          <a:p>
            <a:pPr marL="171450" indent="-171450">
              <a:buFont typeface="Arial" panose="020B0604020202020204" pitchFamily="34" charset="0"/>
              <a:buChar char="•"/>
            </a:pPr>
            <a:r>
              <a:rPr lang="en-US" sz="1600" b="1" dirty="0"/>
              <a:t>Key Principle</a:t>
            </a:r>
          </a:p>
          <a:p>
            <a:pPr marL="628650" lvl="1" indent="-171450">
              <a:buFont typeface="Arial" panose="020B0604020202020204" pitchFamily="34" charset="0"/>
              <a:buChar char="•"/>
            </a:pPr>
            <a:r>
              <a:rPr lang="en-US" sz="1600" dirty="0"/>
              <a:t>Controlling for a mediator removes the indirect effect</a:t>
            </a:r>
          </a:p>
          <a:p>
            <a:pPr marL="171450" indent="-171450">
              <a:buFont typeface="Arial" panose="020B0604020202020204" pitchFamily="34" charset="0"/>
              <a:buChar char="•"/>
            </a:pPr>
            <a:r>
              <a:rPr lang="en-US" sz="1600" b="1" dirty="0"/>
              <a:t>When to Suspect Mediation</a:t>
            </a:r>
          </a:p>
          <a:p>
            <a:pPr marL="628650" lvl="1" indent="-171450">
              <a:buFont typeface="Arial" panose="020B0604020202020204" pitchFamily="34" charset="0"/>
              <a:buChar char="•"/>
            </a:pPr>
            <a:r>
              <a:rPr lang="en-US" sz="1600" dirty="0"/>
              <a:t>SNP significantly associated with both mediator and outcome</a:t>
            </a:r>
          </a:p>
          <a:p>
            <a:pPr marL="628650" lvl="1" indent="-171450">
              <a:buFont typeface="Arial" panose="020B0604020202020204" pitchFamily="34" charset="0"/>
              <a:buChar char="•"/>
            </a:pPr>
            <a:r>
              <a:rPr lang="en-US" sz="1600" dirty="0"/>
              <a:t>SNP effect on outcome reduces/disappears when controlling for mediator</a:t>
            </a:r>
          </a:p>
          <a:p>
            <a:pPr marL="628650" lvl="1" indent="-171450">
              <a:buFont typeface="Arial" panose="020B0604020202020204" pitchFamily="34" charset="0"/>
              <a:buChar char="•"/>
            </a:pPr>
            <a:r>
              <a:rPr lang="en-US" sz="1600" dirty="0"/>
              <a:t>Biologically plausible pathway exists</a:t>
            </a:r>
          </a:p>
          <a:p>
            <a:pPr marL="285750" indent="-285750">
              <a:buFont typeface="Arial" panose="020B0604020202020204" pitchFamily="34" charset="0"/>
              <a:buChar char="•"/>
            </a:pPr>
            <a:r>
              <a:rPr lang="en-US" sz="1600" b="1" dirty="0"/>
              <a:t>Common Examples</a:t>
            </a:r>
          </a:p>
          <a:p>
            <a:pPr marL="742950" lvl="1" indent="-285750">
              <a:buFont typeface="Arial" panose="020B0604020202020204" pitchFamily="34" charset="0"/>
              <a:buChar char="•"/>
            </a:pPr>
            <a:r>
              <a:rPr lang="en-US" sz="1600" dirty="0"/>
              <a:t>SNP → Gene Expression → Disease</a:t>
            </a:r>
          </a:p>
          <a:p>
            <a:pPr marL="742950" lvl="1" indent="-285750">
              <a:buFont typeface="Arial" panose="020B0604020202020204" pitchFamily="34" charset="0"/>
              <a:buChar char="•"/>
            </a:pPr>
            <a:r>
              <a:rPr lang="en-US" sz="1600" dirty="0"/>
              <a:t>SNP → Protein Levels → Trait</a:t>
            </a:r>
          </a:p>
          <a:p>
            <a:pPr marL="742950" lvl="1" indent="-285750">
              <a:buFont typeface="Arial" panose="020B0604020202020204" pitchFamily="34" charset="0"/>
              <a:buChar char="•"/>
            </a:pPr>
            <a:r>
              <a:rPr lang="en-US" sz="1600" dirty="0"/>
              <a:t>SNP → Metabolites → Phenotype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2058495"/>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2058495"/>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2058495"/>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774899"/>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34322" y="3643623"/>
                <a:ext cx="7058028" cy="1600438"/>
              </a:xfrm>
              <a:prstGeom prst="rect">
                <a:avLst/>
              </a:prstGeom>
              <a:noFill/>
            </p:spPr>
            <p:txBody>
              <a:bodyPr wrap="square" rtlCol="0">
                <a:spAutoFit/>
              </a:bodyPr>
              <a:lstStyle/>
              <a:p>
                <a:pPr algn="ctr"/>
                <a:r>
                  <a:rPr lang="en-US" b="1" i="1" dirty="0"/>
                  <a:t>Total Effect = Effect of interest + Other Effect</a:t>
                </a:r>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a:p>
                <a:endParaRPr lang="en-US" sz="1600" dirty="0"/>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34322" y="3643623"/>
                <a:ext cx="7058028" cy="1600438"/>
              </a:xfrm>
              <a:prstGeom prst="rect">
                <a:avLst/>
              </a:prstGeom>
              <a:blipFill>
                <a:blip r:embed="rId3"/>
                <a:stretch>
                  <a:fillRect l="-360" t="-2381"/>
                </a:stretch>
              </a:blipFill>
            </p:spPr>
            <p:txBody>
              <a:bodyPr/>
              <a:lstStyle/>
              <a:p>
                <a:r>
                  <a:rPr lang="en-US">
                    <a:noFill/>
                  </a:rPr>
                  <a:t> </a:t>
                </a:r>
              </a:p>
            </p:txBody>
          </p:sp>
        </mc:Fallback>
      </mc:AlternateContent>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045565" cy="2043957"/>
              </a:xfrm>
              <a:prstGeom prst="rect">
                <a:avLst/>
              </a:prstGeom>
              <a:noFill/>
            </p:spPr>
            <p:txBody>
              <a:bodyPr wrap="square" rtlCol="0">
                <a:spAutoFit/>
              </a:bodyPr>
              <a:lstStyle/>
              <a:p>
                <a:pPr marL="285750" indent="-285750">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a:t>
                </a:r>
              </a:p>
              <a:p>
                <a:pPr lvl="1"/>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045565" cy="2043957"/>
              </a:xfrm>
              <a:prstGeom prst="rect">
                <a:avLst/>
              </a:prstGeom>
              <a:blipFill>
                <a:blip r:embed="rId2"/>
                <a:stretch>
                  <a:fillRect l="-625" t="-617" r="-93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299128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299128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619871"/>
                <a:ext cx="3515314" cy="1077218"/>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a:t>
                </a:r>
              </a:p>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619871"/>
                <a:ext cx="3515314" cy="1077218"/>
              </a:xfrm>
              <a:prstGeom prst="rect">
                <a:avLst/>
              </a:prstGeom>
              <a:blipFill>
                <a:blip r:embed="rId6"/>
                <a:stretch>
                  <a:fillRect l="-719" t="-2326" r="-360" b="-58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134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458120"/>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747728"/>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747728"/>
                <a:ext cx="7493783" cy="909160"/>
              </a:xfrm>
              <a:prstGeom prst="rect">
                <a:avLst/>
              </a:prstGeom>
              <a:blipFill>
                <a:blip r:embed="rId2"/>
                <a:stretch>
                  <a:fillRect t="-20548" b="-274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963699" y="3610311"/>
                <a:ext cx="3515314" cy="1328312"/>
              </a:xfrm>
              <a:prstGeom prst="rect">
                <a:avLst/>
              </a:prstGeom>
              <a:noFill/>
            </p:spPr>
            <p:txBody>
              <a:bodyPr wrap="square" rtlCol="0">
                <a:spAutoFit/>
              </a:bodyPr>
              <a:lstStyle/>
              <a:p>
                <a:pPr algn="just"/>
                <a:r>
                  <a:rPr lang="en-US" sz="1600" dirty="0"/>
                  <a:t>Since this is a random effect model, the underlying true </a:t>
                </a:r>
                <a14:m>
                  <m:oMath xmlns:m="http://schemas.openxmlformats.org/officeDocument/2006/math">
                    <m:r>
                      <a:rPr lang="en-US" sz="1600" i="1">
                        <a:latin typeface="Cambria Math" panose="02040503050406030204" pitchFamily="18" charset="0"/>
                        <a:ea typeface="Cambria Math" panose="02040503050406030204" pitchFamily="18" charset="0"/>
                      </a:rPr>
                      <m:t>𝛽</m:t>
                    </m:r>
                  </m:oMath>
                </a14:m>
                <a:r>
                  <a:rPr lang="en-US" sz="1600" dirty="0"/>
                  <a:t> is NOT a fixed value, and comes from a distribution, i.e.,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i="1" dirty="0">
                    <a:latin typeface="Cambria Math" panose="02040503050406030204" pitchFamily="18" charset="0"/>
                    <a:ea typeface="Cambria Math" panose="02040503050406030204" pitchFamily="18" charset="0"/>
                  </a:rPr>
                  <a:t>. </a:t>
                </a:r>
                <a:r>
                  <a:rPr lang="en-US" sz="1600" dirty="0"/>
                  <a:t>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oMath>
                </a14:m>
                <a:r>
                  <a:rPr lang="en-US" sz="1600" dirty="0"/>
                  <a:t> both comes from this distribution.</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963699" y="3610311"/>
                <a:ext cx="3515314" cy="1328312"/>
              </a:xfrm>
              <a:prstGeom prst="rect">
                <a:avLst/>
              </a:prstGeom>
              <a:blipFill>
                <a:blip r:embed="rId6"/>
                <a:stretch>
                  <a:fillRect l="-719" t="-1905" r="-1079"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370840">
                    <a:tc>
                      <a:txBody>
                        <a:bodyPr/>
                        <a:lstStyle/>
                        <a:p>
                          <a:pPr algn="ctr"/>
                          <a:r>
                            <a:rPr lang="en-US" sz="1100" b="1" dirty="0"/>
                            <a:t>Weight Formula</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𝑤</m:t>
                                    </m:r>
                                  </m:e>
                                  <m:sub>
                                    <m:r>
                                      <a:rPr lang="en-US" sz="1100" b="0" i="1" smtClean="0">
                                        <a:latin typeface="Cambria Math" panose="02040503050406030204" pitchFamily="18" charset="0"/>
                                        <a:ea typeface="Cambria Math" panose="02040503050406030204" pitchFamily="18" charset="0"/>
                                      </a:rPr>
                                      <m:t>𝑘</m:t>
                                    </m:r>
                                  </m:sub>
                                </m:sSub>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b="0" i="1" smtClean="0">
                                        <a:latin typeface="Cambria Math" panose="02040503050406030204" pitchFamily="18" charset="0"/>
                                        <a:ea typeface="Cambria Math" panose="02040503050406030204" pitchFamily="18" charset="0"/>
                                      </a:rPr>
                                      <m:t>1</m:t>
                                    </m:r>
                                  </m:num>
                                  <m:den>
                                    <m:sSubSup>
                                      <m:sSubSupPr>
                                        <m:ctrlPr>
                                          <a:rPr lang="en-US" sz="1100" b="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𝑆𝐸</m:t>
                                        </m:r>
                                      </m:e>
                                      <m:sub>
                                        <m:r>
                                          <a:rPr lang="en-US" sz="1100" b="0" i="1" smtClean="0">
                                            <a:latin typeface="Cambria Math" panose="02040503050406030204" pitchFamily="18" charset="0"/>
                                            <a:ea typeface="Cambria Math" panose="02040503050406030204" pitchFamily="18" charset="0"/>
                                          </a:rPr>
                                          <m:t>𝑘</m:t>
                                        </m:r>
                                      </m:sub>
                                      <m:sup>
                                        <m:r>
                                          <a:rPr lang="en-US" sz="1100" b="0" i="1" smtClean="0">
                                            <a:latin typeface="Cambria Math" panose="02040503050406030204" pitchFamily="18" charset="0"/>
                                            <a:ea typeface="Cambria Math" panose="02040503050406030204" pitchFamily="18" charset="0"/>
                                          </a:rPr>
                                          <m:t>2</m:t>
                                        </m:r>
                                      </m:sup>
                                    </m:sSubSup>
                                  </m:den>
                                </m:f>
                              </m:oMath>
                            </m:oMathPara>
                          </a14:m>
                          <a:endParaRPr lang="en-US" sz="11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𝑤</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m:t>
                                    </m:r>
                                  </m:sup>
                                </m:sSubSup>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i="1">
                                        <a:latin typeface="Cambria Math" panose="02040503050406030204" pitchFamily="18" charset="0"/>
                                        <a:ea typeface="Cambria Math" panose="02040503050406030204" pitchFamily="18" charset="0"/>
                                      </a:rPr>
                                      <m:t>1</m:t>
                                    </m:r>
                                  </m:num>
                                  <m:den>
                                    <m:sSubSup>
                                      <m:sSubSupPr>
                                        <m:ctrlPr>
                                          <a:rPr lang="en-US" sz="1100" i="1">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𝑆𝐸</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m:t>
                                    </m:r>
                                    <m:sSup>
                                      <m:sSupPr>
                                        <m:ctrlPr>
                                          <a:rPr lang="en-US" sz="1100" i="1">
                                            <a:latin typeface="Cambria Math" panose="02040503050406030204" pitchFamily="18" charset="0"/>
                                            <a:ea typeface="Cambria Math" panose="02040503050406030204" pitchFamily="18" charset="0"/>
                                          </a:rPr>
                                        </m:ctrlPr>
                                      </m:sSupPr>
                                      <m:e>
                                        <m:r>
                                          <a:rPr lang="en-US" sz="1100" i="1">
                                            <a:latin typeface="Cambria Math" panose="02040503050406030204" pitchFamily="18" charset="0"/>
                                            <a:ea typeface="Cambria Math" panose="02040503050406030204" pitchFamily="18" charset="0"/>
                                          </a:rPr>
                                          <m:t>𝜏</m:t>
                                        </m:r>
                                      </m:e>
                                      <m:sup>
                                        <m:r>
                                          <a:rPr lang="en-US" sz="1100" i="1">
                                            <a:latin typeface="Cambria Math" panose="02040503050406030204" pitchFamily="18" charset="0"/>
                                            <a:ea typeface="Cambria Math" panose="02040503050406030204" pitchFamily="18" charset="0"/>
                                          </a:rPr>
                                          <m:t>2</m:t>
                                        </m:r>
                                      </m:sup>
                                    </m:sSup>
                                  </m:den>
                                </m:f>
                              </m:oMath>
                            </m:oMathPara>
                          </a14:m>
                          <a:endParaRPr lang="en-US" sz="1100" dirty="0"/>
                        </a:p>
                      </a:txBody>
                      <a:tcPr/>
                    </a:tc>
                    <a:extLst>
                      <a:ext uri="{0D108BD9-81ED-4DB2-BD59-A6C34878D82A}">
                        <a16:rowId xmlns:a16="http://schemas.microsoft.com/office/drawing/2014/main" val="2510895536"/>
                      </a:ext>
                    </a:extLst>
                  </a:tr>
                  <a:tr h="37084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37084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449326">
                    <a:tc>
                      <a:txBody>
                        <a:bodyPr/>
                        <a:lstStyle/>
                        <a:p>
                          <a:pPr algn="ctr"/>
                          <a:r>
                            <a:rPr lang="en-US" sz="1100" b="1" dirty="0"/>
                            <a:t>Weight Formula</a:t>
                          </a:r>
                        </a:p>
                      </a:txBody>
                      <a:tcPr/>
                    </a:tc>
                    <a:tc>
                      <a:txBody>
                        <a:bodyPr/>
                        <a:lstStyle/>
                        <a:p>
                          <a:endParaRPr lang="en-US"/>
                        </a:p>
                      </a:txBody>
                      <a:tcPr>
                        <a:blipFill>
                          <a:blip r:embed="rId8"/>
                          <a:stretch>
                            <a:fillRect l="-37500" t="-171429" r="-136607" b="-200000"/>
                          </a:stretch>
                        </a:blipFill>
                      </a:tcPr>
                    </a:tc>
                    <a:tc>
                      <a:txBody>
                        <a:bodyPr/>
                        <a:lstStyle/>
                        <a:p>
                          <a:endParaRPr lang="en-US"/>
                        </a:p>
                      </a:txBody>
                      <a:tcPr>
                        <a:blipFill>
                          <a:blip r:embed="rId8"/>
                          <a:stretch>
                            <a:fillRect l="-101650" t="-171429" r="-990" b="-200000"/>
                          </a:stretch>
                        </a:blipFill>
                      </a:tcPr>
                    </a:tc>
                    <a:extLst>
                      <a:ext uri="{0D108BD9-81ED-4DB2-BD59-A6C34878D82A}">
                        <a16:rowId xmlns:a16="http://schemas.microsoft.com/office/drawing/2014/main" val="2510895536"/>
                      </a:ext>
                    </a:extLst>
                  </a:tr>
                  <a:tr h="42672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42672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462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M under data D</a:t>
                </a:r>
              </a:p>
              <a:p>
                <a:pPr marL="285750" indent="-285750">
                  <a:buFont typeface="Arial" panose="020B0604020202020204" pitchFamily="34" charset="0"/>
                  <a:buChar char="•"/>
                </a:pPr>
                <a:r>
                  <a:rPr lang="en-US" sz="1600" dirty="0"/>
                  <a:t>M: the model</a:t>
                </a:r>
              </a:p>
              <a:p>
                <a:pPr marL="285750" indent="-285750">
                  <a:buFont typeface="Arial" panose="020B0604020202020204" pitchFamily="34" charset="0"/>
                  <a:buChar char="•"/>
                </a:pPr>
                <a:r>
                  <a:rPr lang="en-US" sz="1600" dirty="0"/>
                  <a:t>D: the observed data</a:t>
                </a:r>
              </a:p>
              <a:p>
                <a:pPr marL="285750" indent="-285750">
                  <a:buFont typeface="Arial" panose="020B0604020202020204" pitchFamily="34" charset="0"/>
                  <a:buChar char="•"/>
                </a:pPr>
                <a:r>
                  <a:rPr lang="en-US" sz="1600" dirty="0"/>
                  <a:t>P(D|M): the probability of observing data D given the model M</a:t>
                </a:r>
              </a:p>
              <a:p>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462213"/>
              </a:xfrm>
              <a:prstGeom prst="rect">
                <a:avLst/>
              </a:prstGeom>
              <a:blipFill>
                <a:blip r:embed="rId11"/>
                <a:stretch>
                  <a:fillRect l="-647" r="-1294"/>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158355"/>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204535"/>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756875790"/>
              </p:ext>
            </p:extLst>
          </p:nvPr>
        </p:nvGraphicFramePr>
        <p:xfrm>
          <a:off x="1030148" y="1585021"/>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CC</a:t>
                      </a:r>
                      <a:endParaRPr lang="en-US" sz="2000" dirty="0">
                        <a:solidFill>
                          <a:srgbClr val="FF0000"/>
                        </a:solidFill>
                      </a:endParaRP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12610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592057"/>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726864"/>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770483"/>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844581"/>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783069"/>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779807"/>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686512"/>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693165"/>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079389"/>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492271"/>
            <a:ext cx="3548519" cy="523220"/>
          </a:xfrm>
          <a:prstGeom prst="rect">
            <a:avLst/>
          </a:prstGeom>
          <a:noFill/>
        </p:spPr>
        <p:txBody>
          <a:bodyPr wrap="square">
            <a:spAutoFit/>
          </a:bodyPr>
          <a:lstStyle/>
          <a:p>
            <a:pPr algn="ctr"/>
            <a:r>
              <a:rPr lang="en-US" sz="2800" dirty="0">
                <a:solidFill>
                  <a:schemeClr val="accent6">
                    <a:lumMod val="75000"/>
                  </a:schemeClr>
                </a:solidFill>
              </a:rPr>
              <a:t>CC </a:t>
            </a:r>
            <a:r>
              <a:rPr lang="en-US" sz="2800" dirty="0">
                <a:solidFill>
                  <a:srgbClr val="FF0000"/>
                </a:solidFill>
              </a:rPr>
              <a:t>TT</a:t>
            </a:r>
            <a:r>
              <a:rPr lang="en-US" sz="2800" dirty="0">
                <a:solidFill>
                  <a:schemeClr val="accent6">
                    <a:lumMod val="75000"/>
                  </a:schemeClr>
                </a:solidFill>
              </a:rPr>
              <a:t> C</a:t>
            </a:r>
            <a:r>
              <a:rPr lang="en-US" sz="2800" dirty="0">
                <a:solidFill>
                  <a:srgbClr val="FF0000"/>
                </a:solidFill>
              </a:rPr>
              <a:t>T </a:t>
            </a:r>
            <a:r>
              <a:rPr lang="en-US" sz="2800" dirty="0">
                <a:solidFill>
                  <a:schemeClr val="accent6">
                    <a:lumMod val="75000"/>
                  </a:schemeClr>
                </a:solidFill>
              </a:rPr>
              <a:t>CC CC</a:t>
            </a:r>
            <a:endParaRPr lang="en-US" sz="2800" dirty="0">
              <a:solidFill>
                <a:srgbClr val="FF0000"/>
              </a:solidFill>
            </a:endParaRP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481712"/>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28878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574938"/>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574938"/>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500686"/>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500685"/>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342948"/>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454858"/>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780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334006" y="917320"/>
            <a:ext cx="4475988" cy="369332"/>
          </a:xfrm>
          <a:prstGeom prst="rect">
            <a:avLst/>
          </a:prstGeom>
          <a:noFill/>
        </p:spPr>
        <p:txBody>
          <a:bodyPr wrap="square" rtlCol="0" anchor="ctr">
            <a:spAutoFit/>
          </a:bodyPr>
          <a:lstStyle/>
          <a:p>
            <a:pPr algn="ctr"/>
            <a:r>
              <a:rPr lang="en-US" b="1" dirty="0"/>
              <a:t>Likelihood Function and MLE</a:t>
            </a:r>
            <a:endParaRPr lang="en-US" dirty="0"/>
          </a:p>
        </p:txBody>
      </p:sp>
      <p:sp>
        <p:nvSpPr>
          <p:cNvPr id="76" name="Rounded Rectangle 75">
            <a:extLst>
              <a:ext uri="{FF2B5EF4-FFF2-40B4-BE49-F238E27FC236}">
                <a16:creationId xmlns:a16="http://schemas.microsoft.com/office/drawing/2014/main" id="{B31A698B-DA3B-E129-2CFE-166EBD5C5AF5}"/>
              </a:ext>
            </a:extLst>
          </p:cNvPr>
          <p:cNvSpPr/>
          <p:nvPr/>
        </p:nvSpPr>
        <p:spPr>
          <a:xfrm>
            <a:off x="427383" y="6759430"/>
            <a:ext cx="8299173" cy="1595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A53FEB4C-9BC0-3F95-E106-4FCD75A37F89}"/>
              </a:ext>
            </a:extLst>
          </p:cNvPr>
          <p:cNvSpPr/>
          <p:nvPr/>
        </p:nvSpPr>
        <p:spPr>
          <a:xfrm>
            <a:off x="427383" y="4881304"/>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843083"/>
            <a:ext cx="4475988" cy="369332"/>
          </a:xfrm>
          <a:prstGeom prst="rect">
            <a:avLst/>
          </a:prstGeom>
          <a:noFill/>
        </p:spPr>
        <p:txBody>
          <a:bodyPr wrap="square" rtlCol="0" anchor="ctr">
            <a:spAutoFit/>
          </a:bodyPr>
          <a:lstStyle/>
          <a:p>
            <a:pPr algn="ctr"/>
            <a:r>
              <a:rPr lang="en-US" b="1" dirty="0"/>
              <a:t>Key Steps</a:t>
            </a:r>
            <a:endParaRPr lang="en-US" dirty="0"/>
          </a:p>
        </p:txBody>
      </p:sp>
      <p:sp>
        <p:nvSpPr>
          <p:cNvPr id="79" name="TextBox 78">
            <a:extLst>
              <a:ext uri="{FF2B5EF4-FFF2-40B4-BE49-F238E27FC236}">
                <a16:creationId xmlns:a16="http://schemas.microsoft.com/office/drawing/2014/main" id="{5E64C3A2-FF23-FF08-2CE4-107ADBF2C13C}"/>
              </a:ext>
            </a:extLst>
          </p:cNvPr>
          <p:cNvSpPr txBox="1"/>
          <p:nvPr/>
        </p:nvSpPr>
        <p:spPr>
          <a:xfrm>
            <a:off x="2334006" y="6760196"/>
            <a:ext cx="4475988" cy="369332"/>
          </a:xfrm>
          <a:prstGeom prst="rect">
            <a:avLst/>
          </a:prstGeom>
          <a:noFill/>
        </p:spPr>
        <p:txBody>
          <a:bodyPr wrap="square" rtlCol="0" anchor="ctr">
            <a:spAutoFit/>
          </a:bodyPr>
          <a:lstStyle/>
          <a:p>
            <a:pPr algn="ctr"/>
            <a:r>
              <a:rPr lang="en-US" b="1" dirty="0"/>
              <a:t>Properties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207357"/>
                <a:ext cx="6893480" cy="1302857"/>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ℒ</m:t>
                    </m:r>
                    <m:d>
                      <m:dPr>
                        <m:ctrlPr>
                          <a:rPr lang="en-US" sz="120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𝜃</m:t>
                        </m:r>
                      </m:e>
                      <m:e>
                        <m:r>
                          <a:rPr lang="en-US" sz="1200" b="0" i="1" smtClean="0">
                            <a:solidFill>
                              <a:schemeClr val="tx1"/>
                            </a:solidFill>
                            <a:latin typeface="Cambria Math" panose="02040503050406030204" pitchFamily="18" charset="0"/>
                            <a:ea typeface="Cambria Math" panose="02040503050406030204" pitchFamily="18" charset="0"/>
                          </a:rPr>
                          <m:t>𝐷</m:t>
                        </m:r>
                      </m:e>
                    </m:d>
                    <m:r>
                      <a:rPr lang="en-US" sz="1200" b="0" i="1" smtClean="0">
                        <a:solidFill>
                          <a:schemeClr val="tx1"/>
                        </a:solidFill>
                        <a:latin typeface="Cambria Math" panose="02040503050406030204" pitchFamily="18" charset="0"/>
                        <a:ea typeface="Cambria Math" panose="02040503050406030204" pitchFamily="18" charset="0"/>
                      </a:rPr>
                      <m:t> </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get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where the derivative equals to 0:</a:t>
                </a:r>
              </a:p>
              <a:p>
                <a:pPr algn="ct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 </m:t>
                    </m:r>
                  </m:oMath>
                </a14:m>
                <a:r>
                  <a:rPr lang="en-US" sz="1200" dirty="0">
                    <a:ea typeface="Cambria Math" panose="02040503050406030204" pitchFamily="18" charset="0"/>
                  </a:rPr>
                  <a:t>Or </a:t>
                </a:r>
                <a14:m>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ℓ</m:t>
                        </m:r>
                      </m:num>
                      <m:den>
                        <m:r>
                          <a:rPr lang="en-US" sz="1200" i="1" smtClean="0">
                            <a:latin typeface="Cambria Math" panose="02040503050406030204" pitchFamily="18" charset="0"/>
                            <a:ea typeface="Cambria Math" panose="02040503050406030204" pitchFamily="18" charset="0"/>
                          </a:rPr>
                          <m:t>𝜕𝜃</m:t>
                        </m:r>
                      </m:den>
                    </m:f>
                    <m:r>
                      <a:rPr lang="en-US" sz="1200" b="0" i="1" smtClean="0">
                        <a:latin typeface="Cambria Math" panose="02040503050406030204" pitchFamily="18" charset="0"/>
                        <a:ea typeface="Cambria Math" panose="02040503050406030204" pitchFamily="18" charset="0"/>
                      </a:rPr>
                      <m:t>=0</m:t>
                    </m:r>
                  </m:oMath>
                </a14:m>
                <a:endParaRPr lang="en-US" sz="1200" b="0" dirty="0">
                  <a:ea typeface="Cambria Math" panose="02040503050406030204" pitchFamily="18" charset="0"/>
                </a:endParaRPr>
              </a:p>
              <a:p>
                <a:pPr marL="228600" indent="-228600">
                  <a:buFont typeface="+mj-lt"/>
                  <a:buAutoNum type="arabicPeriod" startAt="4"/>
                </a:pPr>
                <a:r>
                  <a:rPr lang="en-US" sz="1200" dirty="0">
                    <a:ea typeface="Cambria Math" panose="02040503050406030204" pitchFamily="18" charset="0"/>
                  </a:rPr>
                  <a:t>Solve for </a:t>
                </a:r>
                <a14:m>
                  <m:oMath xmlns:m="http://schemas.openxmlformats.org/officeDocument/2006/math">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(the MLE estimator)</a:t>
                </a:r>
              </a:p>
              <a:p>
                <a:pPr marL="228600" indent="-228600">
                  <a:buAutoNum type="arabicPeriod" startAt="4"/>
                </a:pPr>
                <a:endParaRPr lang="en-US" sz="1200" dirty="0">
                  <a:solidFill>
                    <a:schemeClr val="tx1"/>
                  </a:solidFill>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207357"/>
                <a:ext cx="6893480" cy="1302857"/>
              </a:xfrm>
              <a:prstGeom prst="rect">
                <a:avLst/>
              </a:prstGeom>
              <a:blipFill>
                <a:blip r:embed="rId3"/>
                <a:stretch>
                  <a:fillRect l="-18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FBE03C-3C1D-4987-B067-EFF3D3825D03}"/>
              </a:ext>
            </a:extLst>
          </p:cNvPr>
          <p:cNvPicPr>
            <a:picLocks noChangeAspect="1"/>
          </p:cNvPicPr>
          <p:nvPr/>
        </p:nvPicPr>
        <p:blipFill>
          <a:blip r:embed="rId4"/>
          <a:srcRect/>
          <a:stretch/>
        </p:blipFill>
        <p:spPr>
          <a:xfrm>
            <a:off x="1866510" y="1286652"/>
            <a:ext cx="5570006" cy="3342003"/>
          </a:xfrm>
          <a:prstGeom prst="rect">
            <a:avLst/>
          </a:prstGeom>
        </p:spPr>
      </p:pic>
      <p:sp>
        <p:nvSpPr>
          <p:cNvPr id="10" name="TextBox 9">
            <a:extLst>
              <a:ext uri="{FF2B5EF4-FFF2-40B4-BE49-F238E27FC236}">
                <a16:creationId xmlns:a16="http://schemas.microsoft.com/office/drawing/2014/main" id="{D67F362B-41DE-DABB-E627-00AFBF1680F3}"/>
              </a:ext>
            </a:extLst>
          </p:cNvPr>
          <p:cNvSpPr txBox="1"/>
          <p:nvPr/>
        </p:nvSpPr>
        <p:spPr>
          <a:xfrm>
            <a:off x="1214182" y="7055123"/>
            <a:ext cx="6893480" cy="1292662"/>
          </a:xfrm>
          <a:prstGeom prst="rect">
            <a:avLst/>
          </a:prstGeom>
          <a:noFill/>
        </p:spPr>
        <p:txBody>
          <a:bodyPr wrap="square">
            <a:spAutoFit/>
          </a:bodyPr>
          <a:lstStyle/>
          <a:p>
            <a:pPr marL="285750" indent="-285750">
              <a:buFont typeface="Arial" panose="020B0604020202020204" pitchFamily="34" charset="0"/>
              <a:buChar char="•"/>
            </a:pPr>
            <a:r>
              <a:rPr lang="en-US" sz="1300" b="1" dirty="0"/>
              <a:t>Consistent</a:t>
            </a:r>
            <a:r>
              <a:rPr lang="en-US" sz="1300" dirty="0"/>
              <a:t> – Converges to the true parameter as sample size increases</a:t>
            </a:r>
          </a:p>
          <a:p>
            <a:pPr marL="285750" indent="-285750">
              <a:buFont typeface="Arial" panose="020B0604020202020204" pitchFamily="34" charset="0"/>
              <a:buChar char="•"/>
            </a:pPr>
            <a:r>
              <a:rPr lang="en-US" sz="1300" b="1" dirty="0"/>
              <a:t>Asymptotically Efficient</a:t>
            </a:r>
            <a:r>
              <a:rPr lang="en-US" sz="1300" dirty="0"/>
              <a:t> – Achieves lowest possible variance among unbiased estimators (attains the Cramér-Rao bound)</a:t>
            </a:r>
          </a:p>
          <a:p>
            <a:pPr marL="285750" indent="-285750">
              <a:buFont typeface="Arial" panose="020B0604020202020204" pitchFamily="34" charset="0"/>
              <a:buChar char="•"/>
            </a:pPr>
            <a:r>
              <a:rPr lang="en-US" sz="1300" b="1" dirty="0"/>
              <a:t>Asymptotically Normal</a:t>
            </a:r>
            <a:r>
              <a:rPr lang="en-US" sz="1300" dirty="0"/>
              <a:t> – Distribution approaches normality as sample size grows</a:t>
            </a:r>
          </a:p>
          <a:p>
            <a:pPr marL="285750" indent="-285750">
              <a:buFont typeface="Arial" panose="020B0604020202020204" pitchFamily="34" charset="0"/>
              <a:buChar char="•"/>
            </a:pPr>
            <a:r>
              <a:rPr lang="en-US" sz="1300" b="1" dirty="0"/>
              <a:t>Invariant</a:t>
            </a:r>
            <a:r>
              <a:rPr lang="en-US" sz="1300" dirty="0"/>
              <a:t> – MLE of a function of the parameter is the function of the MLE</a:t>
            </a:r>
          </a:p>
          <a:p>
            <a:pPr marL="285750" indent="-285750">
              <a:buFont typeface="Arial" panose="020B0604020202020204" pitchFamily="34" charset="0"/>
              <a:buChar char="•"/>
            </a:pPr>
            <a:r>
              <a:rPr lang="en-US" sz="1300" b="1" dirty="0"/>
              <a:t>No Closed-Form in General</a:t>
            </a:r>
            <a:r>
              <a:rPr lang="en-US" sz="1300" dirty="0"/>
              <a:t> – Often requires numerical optimization</a:t>
            </a:r>
            <a:endParaRPr lang="en-US" sz="1300" dirty="0">
              <a:solidFill>
                <a:schemeClr val="tx1"/>
              </a:solidFill>
              <a:ea typeface="Cambria Math" panose="02040503050406030204" pitchFamily="18" charset="0"/>
            </a:endParaRP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834030"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834030" cy="1184235"/>
              </a:xfrm>
              <a:prstGeom prst="rect">
                <a:avLst/>
              </a:prstGeom>
              <a:blipFill>
                <a:blip r:embed="rId6"/>
                <a:stretch>
                  <a:fillRect l="-660"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12154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ln</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D</a:t>
                </a:r>
                <a:r>
                  <a:rPr lang="en-US" sz="1200" dirty="0">
                    <a:solidFill>
                      <a:schemeClr val="tx1"/>
                    </a:solidFill>
                  </a:rPr>
                  <a:t> (null hypothesis)</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D (alternative hypothesis)</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1215461"/>
              </a:xfrm>
              <a:prstGeom prst="rect">
                <a:avLst/>
              </a:prstGeom>
              <a:blipFill>
                <a:blip r:embed="rId12"/>
                <a:stretch>
                  <a:fillRect b="-208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tretch>
            <a:fillRect/>
          </a:stretch>
        </p:blipFill>
        <p:spPr>
          <a:xfrm>
            <a:off x="4879320" y="6385822"/>
            <a:ext cx="3485640" cy="2091384"/>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6415834" y="6685167"/>
                <a:ext cx="2239984" cy="1384995"/>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asymptotically follows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𝜒</m:t>
                        </m:r>
                      </m:e>
                      <m:sup>
                        <m:r>
                          <a:rPr lang="en-US" sz="1200" i="1">
                            <a:latin typeface="Cambria Math" panose="02040503050406030204" pitchFamily="18" charset="0"/>
                          </a:rPr>
                          <m:t>2</m:t>
                        </m:r>
                      </m:sup>
                    </m:sSup>
                  </m:oMath>
                </a14:m>
                <a:r>
                  <a:rPr lang="en-US" sz="1200" dirty="0"/>
                  <a:t> distribution</a:t>
                </a:r>
              </a:p>
              <a:p>
                <a:pPr marL="171450" indent="-171450">
                  <a:buFont typeface="Arial" panose="020B0604020202020204" pitchFamily="34" charset="0"/>
                  <a:buChar char="•"/>
                </a:pPr>
                <a:r>
                  <a:rPr lang="en-US" sz="1200" dirty="0"/>
                  <a:t>degree of freedom (</a:t>
                </a:r>
                <a:r>
                  <a:rPr lang="en-US" sz="1200" dirty="0" err="1"/>
                  <a:t>df</a:t>
                </a:r>
                <a:r>
                  <a:rPr lang="en-US" sz="1200" dirty="0"/>
                  <a:t>) </a:t>
                </a:r>
                <a14:m>
                  <m:oMath xmlns:m="http://schemas.openxmlformats.org/officeDocument/2006/math">
                    <m:r>
                      <a:rPr lang="en-US"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dim</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rPr>
                                  <m:t>1</m:t>
                                </m:r>
                              </m:sub>
                            </m:sSub>
                          </m:e>
                        </m:d>
                      </m:e>
                    </m:func>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dim</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ea typeface="Cambria Math" panose="02040503050406030204" pitchFamily="18" charset="0"/>
                                  </a:rPr>
                                  <m:t>0</m:t>
                                </m:r>
                              </m:sub>
                            </m:sSub>
                          </m:e>
                        </m:d>
                      </m:e>
                    </m:func>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dirty="0"/>
                  <a:t>Large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values lead to the rejection of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𝐻</m:t>
                        </m:r>
                      </m:e>
                      <m:sub>
                        <m:r>
                          <a:rPr lang="en-US" sz="1200" i="1">
                            <a:latin typeface="Cambria Math" panose="02040503050406030204" pitchFamily="18" charset="0"/>
                            <a:ea typeface="Cambria Math" panose="02040503050406030204" pitchFamily="18" charset="0"/>
                          </a:rPr>
                          <m:t>0</m:t>
                        </m:r>
                      </m:sub>
                    </m:sSub>
                  </m:oMath>
                </a14:m>
                <a:endParaRPr lang="en-US" sz="1200" i="1" dirty="0">
                  <a:latin typeface="Cambria Math" panose="02040503050406030204" pitchFamily="18" charset="0"/>
                  <a:ea typeface="Cambria Math" panose="02040503050406030204" pitchFamily="18" charset="0"/>
                </a:endParaRPr>
              </a:p>
              <a:p>
                <a:endParaRPr lang="en-US" sz="12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6415834" y="6685167"/>
                <a:ext cx="2239984" cy="138499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0B845A-4CEF-0246-4EEB-14D54F81C908}"/>
              </a:ext>
            </a:extLst>
          </p:cNvPr>
          <p:cNvSpPr/>
          <p:nvPr/>
        </p:nvSpPr>
        <p:spPr>
          <a:xfrm>
            <a:off x="445626" y="2449371"/>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ECCCD914-20E4-98CA-021D-65AEA3885F37}"/>
              </a:ext>
            </a:extLst>
          </p:cNvPr>
          <p:cNvSpPr txBox="1"/>
          <p:nvPr/>
        </p:nvSpPr>
        <p:spPr>
          <a:xfrm>
            <a:off x="665544" y="2571181"/>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Tree>
    <p:extLst>
      <p:ext uri="{BB962C8B-B14F-4D97-AF65-F5344CB8AC3E}">
        <p14:creationId xmlns:p14="http://schemas.microsoft.com/office/powerpoint/2010/main" val="259228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05C7D-6B0F-F4C3-A311-52A7116FC8E0}"/>
                  </a:ext>
                </a:extLst>
              </p:cNvPr>
              <p:cNvSpPr txBox="1"/>
              <p:nvPr/>
            </p:nvSpPr>
            <p:spPr>
              <a:xfrm>
                <a:off x="5223752" y="5382219"/>
                <a:ext cx="3351860" cy="1754326"/>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no effect</a:t>
                </a:r>
                <a:r>
                  <a:rPr lang="en-US" sz="1200" dirty="0"/>
                  <a:t>: Started with 60%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 </m:t>
                    </m:r>
                  </m:oMath>
                </a14:m>
                <a:r>
                  <a:rPr lang="en-US" sz="1200" b="1" dirty="0"/>
                  <a:t>)</a:t>
                </a:r>
              </a:p>
              <a:p>
                <a:pPr marL="171450" indent="-171450" algn="just">
                  <a:buFont typeface="Arial" panose="020B0604020202020204" pitchFamily="34" charset="0"/>
                  <a:buChar char="•"/>
                </a:pPr>
                <a:r>
                  <a:rPr lang="en-US" sz="1200" b="1" dirty="0"/>
                  <a:t>Posterior balanced both sources: </a:t>
                </a:r>
                <a:r>
                  <a:rPr lang="en-US" sz="1200" dirty="0"/>
                  <a:t>Final belief is 60.5% for Model 1</a:t>
                </a:r>
                <a:r>
                  <a:rPr lang="el-GR" sz="1200" dirty="0"/>
                  <a:t>, 34.6% </a:t>
                </a:r>
                <a:r>
                  <a:rPr lang="en-US" sz="1200" dirty="0"/>
                  <a:t>for Model 2</a:t>
                </a:r>
                <a:endParaRPr lang="el-GR" sz="1200" dirty="0"/>
              </a:p>
              <a:p>
                <a:pPr marL="171450" indent="-171450" algn="just">
                  <a:buFont typeface="Arial" panose="020B0604020202020204" pitchFamily="34" charset="0"/>
                  <a:buChar char="•"/>
                </a:pPr>
                <a:r>
                  <a:rPr lang="en-US" sz="1200" b="1" dirty="0"/>
                  <a:t>Strong priors resist change: </a:t>
                </a:r>
                <a:r>
                  <a:rPr lang="en-US" sz="1200" dirty="0"/>
                  <a:t>Despite data favoring Model 2, Model 1</a:t>
                </a:r>
                <a:r>
                  <a:rPr lang="el-GR" sz="1200" dirty="0"/>
                  <a:t> </a:t>
                </a:r>
                <a:r>
                  <a:rPr lang="en-US" sz="1200" dirty="0"/>
                  <a:t>remained most probable (because small sample size)</a:t>
                </a:r>
              </a:p>
            </p:txBody>
          </p:sp>
        </mc:Choice>
        <mc:Fallback xmlns="">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223752" y="5382219"/>
                <a:ext cx="3351860" cy="1754326"/>
              </a:xfrm>
              <a:prstGeom prst="rect">
                <a:avLst/>
              </a:prstGeom>
              <a:blipFill>
                <a:blip r:embed="rId2"/>
                <a:stretch>
                  <a:fillRect b="-714"/>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D)</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D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data D)</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568388" y="5343308"/>
            <a:ext cx="5234892" cy="3140935"/>
          </a:xfrm>
          <a:prstGeom prst="rect">
            <a:avLst/>
          </a:prstGeom>
        </p:spPr>
      </p:pic>
      <p:sp>
        <p:nvSpPr>
          <p:cNvPr id="3" name="TextBox 2">
            <a:extLst>
              <a:ext uri="{FF2B5EF4-FFF2-40B4-BE49-F238E27FC236}">
                <a16:creationId xmlns:a16="http://schemas.microsoft.com/office/drawing/2014/main" id="{D7491CCB-C4ED-313A-FF82-2C3F9104E545}"/>
              </a:ext>
            </a:extLst>
          </p:cNvPr>
          <p:cNvSpPr txBox="1"/>
          <p:nvPr/>
        </p:nvSpPr>
        <p:spPr>
          <a:xfrm>
            <a:off x="5479009" y="7470915"/>
            <a:ext cx="3287469" cy="738664"/>
          </a:xfrm>
          <a:prstGeom prst="rect">
            <a:avLst/>
          </a:prstGeom>
          <a:noFill/>
        </p:spPr>
        <p:txBody>
          <a:bodyPr wrap="square" rtlCol="0">
            <a:spAutoFit/>
          </a:bodyPr>
          <a:lstStyle/>
          <a:p>
            <a:r>
              <a:rPr lang="en-US" sz="1400" b="1" dirty="0"/>
              <a:t>Bayes rule shows how prior knowledge and new data combine - strong priors require strong evidence to overcome.</a:t>
            </a:r>
            <a:endParaRPr lang="en-US" sz="1400" dirty="0"/>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34261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785410" y="4507332"/>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291382"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949021"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i="1" smtClean="0">
                        <a:latin typeface="Cambria Math" panose="02040503050406030204" pitchFamily="18" charset="0"/>
                        <a:ea typeface="Cambria Math" panose="02040503050406030204" pitchFamily="18" charset="0"/>
                      </a:rPr>
                      <m:t>)</m:t>
                    </m:r>
                  </m:oMath>
                </a14:m>
                <a:r>
                  <a:rPr lang="en-US" sz="1200" dirty="0"/>
                  <a:t>: the likelihood of Model 1 and 2 given data D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oMath>
                </a14:m>
                <a:r>
                  <a:rPr lang="en-US" sz="1200" dirty="0"/>
                  <a:t>,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oMath>
                </a14:m>
                <a:r>
                  <a:rPr lang="en-US" sz="1200" dirty="0"/>
                  <a:t>: model-specific parameters under two families, respectively</a:t>
                </a: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oMath>
                </a14:m>
                <a:r>
                  <a:rPr lang="en-US" sz="1200" dirty="0"/>
                  <a:t>: the prior distributions over the parameters under each model.</a:t>
                </a:r>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oMath>
                </a14:m>
                <a:r>
                  <a:rPr lang="en-US" sz="1200" dirty="0"/>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𝐷</m:t>
                            </m:r>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the data D given parameters and the model.</a:t>
                </a:r>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949021"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018519" y="1485129"/>
            <a:ext cx="6884626" cy="738664"/>
          </a:xfrm>
          <a:prstGeom prst="rect">
            <a:avLst/>
          </a:prstGeom>
          <a:noFill/>
        </p:spPr>
        <p:txBody>
          <a:bodyPr wrap="square">
            <a:spAutoFit/>
          </a:bodyPr>
          <a:lstStyle/>
          <a:p>
            <a:pPr algn="just"/>
            <a:r>
              <a:rPr lang="en-US" sz="1400" dirty="0"/>
              <a:t>The Bayes factor compares the average evidence across one family of models to that of another family, while likelihood ratios compare one specific model to another specific model.</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332503"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37084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pPr algn="ctr"/>
                          <a:r>
                            <a:rPr lang="en-US" sz="1200" dirty="0"/>
                            <a:t>Ratio of likelihoods for two specific models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and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oMath>
                          </a14:m>
                          <a:endParaRPr lang="en-US" sz="1200" dirty="0"/>
                        </a:p>
                      </a:txBody>
                      <a:tcPr anchor="ctr"/>
                    </a:tc>
                    <a:extLst>
                      <a:ext uri="{0D108BD9-81ED-4DB2-BD59-A6C34878D82A}">
                        <a16:rowId xmlns:a16="http://schemas.microsoft.com/office/drawing/2014/main" val="3322488351"/>
                      </a:ext>
                    </a:extLst>
                  </a:tr>
                  <a:tr h="370840">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370840">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37084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37084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5720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endParaRPr lang="en-US"/>
                        </a:p>
                      </a:txBody>
                      <a:tcPr anchor="ctr">
                        <a:blipFill>
                          <a:blip r:embed="rId3"/>
                          <a:stretch>
                            <a:fillRect l="-201250" t="-81081" r="-1250" b="-505405"/>
                          </a:stretch>
                        </a:blipFill>
                      </a:tcPr>
                    </a:tc>
                    <a:extLst>
                      <a:ext uri="{0D108BD9-81ED-4DB2-BD59-A6C34878D82A}">
                        <a16:rowId xmlns:a16="http://schemas.microsoft.com/office/drawing/2014/main" val="3322488351"/>
                      </a:ext>
                    </a:extLst>
                  </a:tr>
                  <a:tr h="540004">
                    <a:tc>
                      <a:txBody>
                        <a:bodyPr/>
                        <a:lstStyle/>
                        <a:p>
                          <a:pPr algn="ctr"/>
                          <a:r>
                            <a:rPr lang="en-US" sz="1400" dirty="0"/>
                            <a:t>Formula</a:t>
                          </a:r>
                        </a:p>
                      </a:txBody>
                      <a:tcPr anchor="ctr"/>
                    </a:tc>
                    <a:tc>
                      <a:txBody>
                        <a:bodyPr/>
                        <a:lstStyle/>
                        <a:p>
                          <a:endParaRPr lang="en-US"/>
                        </a:p>
                      </a:txBody>
                      <a:tcPr anchor="ctr">
                        <a:blipFill>
                          <a:blip r:embed="rId3"/>
                          <a:stretch>
                            <a:fillRect l="-100000" t="-159524" r="-100621" b="-345238"/>
                          </a:stretch>
                        </a:blipFill>
                      </a:tcPr>
                    </a:tc>
                    <a:tc>
                      <a:txBody>
                        <a:bodyPr/>
                        <a:lstStyle/>
                        <a:p>
                          <a:endParaRPr lang="en-US"/>
                        </a:p>
                      </a:txBody>
                      <a:tcPr anchor="ctr">
                        <a:blipFill>
                          <a:blip r:embed="rId3"/>
                          <a:stretch>
                            <a:fillRect l="-201250" t="-159524" r="-1250" b="-345238"/>
                          </a:stretch>
                        </a:blipFill>
                      </a:tcPr>
                    </a:tc>
                    <a:extLst>
                      <a:ext uri="{0D108BD9-81ED-4DB2-BD59-A6C34878D82A}">
                        <a16:rowId xmlns:a16="http://schemas.microsoft.com/office/drawing/2014/main" val="1231067481"/>
                      </a:ext>
                    </a:extLst>
                  </a:tr>
                  <a:tr h="457200">
                    <a:tc>
                      <a:txBody>
                        <a:bodyPr/>
                        <a:lstStyle/>
                        <a:p>
                          <a:pPr algn="ctr"/>
                          <a:r>
                            <a:rPr lang="en-US" sz="1400" dirty="0"/>
                            <a:t>Treatment of Parameters</a:t>
                          </a:r>
                        </a:p>
                      </a:txBody>
                      <a:tcPr anchor="ctr"/>
                    </a:tc>
                    <a:tc>
                      <a:txBody>
                        <a:bodyPr/>
                        <a:lstStyle/>
                        <a:p>
                          <a:endParaRPr lang="en-US"/>
                        </a:p>
                      </a:txBody>
                      <a:tcPr anchor="ctr">
                        <a:blipFill>
                          <a:blip r:embed="rId3"/>
                          <a:stretch>
                            <a:fillRect l="-100000" t="-302778" r="-100621" b="-302778"/>
                          </a:stretch>
                        </a:blipFill>
                      </a:tcP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51816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45720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3727304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b="1" dirty="0">
                    <a:ea typeface="Cambria Math" panose="02040503050406030204" pitchFamily="18" charset="0"/>
                  </a:rPr>
                  <a:t>The posterior distribution is </a:t>
                </a:r>
                <a14:m>
                  <m:oMath xmlns:m="http://schemas.openxmlformats.org/officeDocument/2006/math">
                    <m:r>
                      <a:rPr lang="en-US" sz="1400" b="1" i="1">
                        <a:latin typeface="Cambria Math" panose="02040503050406030204" pitchFamily="18" charset="0"/>
                        <a:ea typeface="Cambria Math" panose="02040503050406030204" pitchFamily="18" charset="0"/>
                      </a:rPr>
                      <m:t>𝜷</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 </m:t>
                    </m:r>
                    <m:r>
                      <a:rPr lang="en-US" sz="1400" b="1" i="1">
                        <a:latin typeface="Cambria Math" panose="02040503050406030204" pitchFamily="18" charset="0"/>
                        <a:ea typeface="Cambria Math" panose="02040503050406030204" pitchFamily="18" charset="0"/>
                      </a:rPr>
                      <m:t>𝓝</m:t>
                    </m:r>
                    <m:r>
                      <a:rPr lang="en-US"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where </a:t>
                </a: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a:latin typeface="Cambria Math" panose="02040503050406030204" pitchFamily="18" charset="0"/>
                            <a:ea typeface="Cambria Math" panose="02040503050406030204" pitchFamily="18" charset="0"/>
                          </a:rPr>
                          <m:t>𝟏</m:t>
                        </m:r>
                      </m:sub>
                    </m:sSub>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1" i="1" smtClean="0">
                            <a:latin typeface="Cambria Math" panose="02040503050406030204" pitchFamily="18" charset="0"/>
                            <a:ea typeface="Cambria Math" panose="02040503050406030204" pitchFamily="18" charset="0"/>
                          </a:rPr>
                          <m:t>𝑿𝒀</m:t>
                        </m:r>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𝟎</m:t>
                            </m:r>
                          </m:sub>
                        </m:sSub>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𝑿</m:t>
                            </m:r>
                          </m:e>
                          <m:sup>
                            <m:r>
                              <a:rPr lang="en-US" sz="1400" b="1" i="1" smtClean="0">
                                <a:latin typeface="Cambria Math" panose="02040503050406030204" pitchFamily="18" charset="0"/>
                                <a:ea typeface="Cambria Math" panose="02040503050406030204" pitchFamily="18" charset="0"/>
                              </a:rPr>
                              <m:t>𝟐</m:t>
                            </m:r>
                          </m:sup>
                        </m:sSup>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r>
                  <a:rPr lang="en-US" sz="1400" b="1" dirty="0">
                    <a:ea typeface="Cambria Math" panose="02040503050406030204" pitchFamily="18" charset="0"/>
                  </a:rPr>
                  <a:t>, </a:t>
                </a:r>
                <a14:m>
                  <m:oMath xmlns:m="http://schemas.openxmlformats.org/officeDocument/2006/math">
                    <m:sSubSup>
                      <m:sSubSupPr>
                        <m:ctrlPr>
                          <a:rPr lang="en-US" sz="1400" b="1" i="1" smtClean="0">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smtClean="0">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𝟏</m:t>
                        </m:r>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𝑿</m:t>
                            </m:r>
                          </m:e>
                          <m:sup>
                            <m:r>
                              <a:rPr lang="en-US" sz="1400" b="1" i="1">
                                <a:latin typeface="Cambria Math" panose="02040503050406030204" pitchFamily="18" charset="0"/>
                                <a:ea typeface="Cambria Math" panose="02040503050406030204" pitchFamily="18" charset="0"/>
                              </a:rPr>
                              <m:t>𝟐</m:t>
                            </m:r>
                          </m:sup>
                        </m:sSup>
                        <m:r>
                          <a:rPr lang="en-US" sz="1400" b="1"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endParaRPr lang="en-US" sz="1400" b="1"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69" y="5115696"/>
            <a:ext cx="6273478"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And with observed data D,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1591247" y="473736"/>
            <a:ext cx="5961504" cy="646331"/>
          </a:xfrm>
          <a:prstGeom prst="rect">
            <a:avLst/>
          </a:prstGeom>
          <a:noFill/>
        </p:spPr>
        <p:txBody>
          <a:bodyPr wrap="none" rtlCol="0">
            <a:spAutoFit/>
          </a:bodyPr>
          <a:lstStyle/>
          <a:p>
            <a:pPr algn="ctr"/>
            <a:r>
              <a:rPr lang="en-US" sz="1200" b="1" dirty="0"/>
              <a:t>Posterior = our prior belief</a:t>
            </a:r>
            <a:r>
              <a:rPr lang="en-US" sz="1200" dirty="0"/>
              <a:t> about a multivariate normal distribution's mean + </a:t>
            </a:r>
            <a:r>
              <a:rPr lang="en-US" sz="1200" b="1" dirty="0"/>
              <a:t>observed data</a:t>
            </a:r>
          </a:p>
          <a:p>
            <a:pPr algn="ctr"/>
            <a:r>
              <a:rPr lang="en-US" sz="1200" b="1" dirty="0"/>
              <a:t>Key: considers the correlation between variables</a:t>
            </a:r>
            <a:endParaRPr lang="en-US" sz="1200" dirty="0"/>
          </a:p>
          <a:p>
            <a:pPr algn="ctr"/>
            <a:endParaRPr lang="en-US" sz="1200" dirty="0"/>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451413" y="4799659"/>
            <a:ext cx="4939746"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5382865" y="4927256"/>
            <a:ext cx="3301428" cy="3539430"/>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2600FF"/>
                </a:solidFill>
              </a:rPr>
              <a:t>Prior beliefs </a:t>
            </a:r>
            <a:r>
              <a:rPr lang="en-US" sz="1600" dirty="0"/>
              <a:t>(blue) update to </a:t>
            </a:r>
            <a:r>
              <a:rPr lang="en-US" sz="1600" dirty="0">
                <a:solidFill>
                  <a:srgbClr val="FF0000"/>
                </a:solidFill>
              </a:rPr>
              <a:t>posterior (red)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016300"/>
                </a:solidFill>
              </a:rPr>
              <a:t>true effects (green)</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291382"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976010"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976010"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59703" y="1066290"/>
            <a:ext cx="7893987" cy="954107"/>
          </a:xfrm>
          <a:prstGeom prst="rect">
            <a:avLst/>
          </a:prstGeom>
          <a:noFill/>
        </p:spPr>
        <p:txBody>
          <a:bodyPr wrap="square">
            <a:spAutoFit/>
          </a:bodyPr>
          <a:lstStyle/>
          <a:p>
            <a:pPr algn="just"/>
            <a:r>
              <a:rPr lang="en-US" sz="1400"/>
              <a:t>A Bayesian mixture model arises when we cannot condition on which component generated each parameter, leaving this membership uncertain and requiring us to treat both the component assignments and parameters as random variables to quantify uncertainty about the underlying heterogeneous structure.</a:t>
            </a:r>
            <a:endParaRPr lang="en-US" sz="1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917978"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917978"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01008"/>
            <a:ext cx="6420946" cy="3852568"/>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1760134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08789" y="695806"/>
            <a:ext cx="8241174" cy="13503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51413" y="4676173"/>
            <a:ext cx="8241174" cy="417616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08789" y="2413286"/>
            <a:ext cx="8241174" cy="19442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248758" y="2465568"/>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768163" y="821553"/>
            <a:ext cx="7607673" cy="954107"/>
          </a:xfrm>
          <a:prstGeom prst="rect">
            <a:avLst/>
          </a:prstGeom>
          <a:noFill/>
        </p:spPr>
        <p:txBody>
          <a:bodyPr wrap="square">
            <a:spAutoFit/>
          </a:bodyPr>
          <a:lstStyle/>
          <a:p>
            <a:pPr algn="just"/>
            <a:r>
              <a:rPr lang="en-US" sz="1400" dirty="0"/>
              <a:t>Bayesian model comparison arises when we cannot condition on which model generated our data, leaving this model choice uncertain, so we quantify our uncertainty about competing models by measuring how well they predict observed data while accounting for the uncertainty inherent in their parameter spaces reflected by how broadly their priors spread probability.</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36644" y="2951202"/>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192811" y="2964088"/>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13327" y="3315176"/>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48978" y="3425603"/>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01235" y="2781207"/>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19238" y="3395820"/>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46485" y="2768322"/>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tretch>
            <a:fillRect/>
          </a:stretch>
        </p:blipFill>
        <p:spPr>
          <a:xfrm>
            <a:off x="1797957" y="4804378"/>
            <a:ext cx="5462838" cy="3277703"/>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1018519"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p-value</a:t>
            </a:r>
          </a:p>
        </p:txBody>
      </p:sp>
      <p:sp>
        <p:nvSpPr>
          <p:cNvPr id="4" name="Rounded Rectangle 3">
            <a:extLst>
              <a:ext uri="{FF2B5EF4-FFF2-40B4-BE49-F238E27FC236}">
                <a16:creationId xmlns:a16="http://schemas.microsoft.com/office/drawing/2014/main" id="{05CA0F57-DC6F-9FB5-7D01-C777DF9E647F}"/>
              </a:ext>
            </a:extLst>
          </p:cNvPr>
          <p:cNvSpPr/>
          <p:nvPr/>
        </p:nvSpPr>
        <p:spPr>
          <a:xfrm>
            <a:off x="451413" y="822390"/>
            <a:ext cx="8241174" cy="123303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 null-hypothesis significance testing, the p-value is the probability of obtaining test results at least as extreme as the result actually observed, under the assumption that the null hypothesis is correct.</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451413" y="2369537"/>
            <a:ext cx="8241174" cy="253398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C4466B-3E13-9C1E-8998-F9D6EE5301DD}"/>
                  </a:ext>
                </a:extLst>
              </p:cNvPr>
              <p:cNvSpPr txBox="1"/>
              <p:nvPr/>
            </p:nvSpPr>
            <p:spPr>
              <a:xfrm>
                <a:off x="648930" y="2590069"/>
                <a:ext cx="2846917" cy="2313454"/>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pPr algn="l" rtl="0">
                  <a:buNone/>
                </a:pPr>
                <a:r>
                  <a:rPr lang="en-US" sz="1800" b="0" i="0" u="none" strike="noStrike" dirty="0">
                    <a:solidFill>
                      <a:srgbClr val="000000"/>
                    </a:solidFill>
                    <a:effectLst/>
                  </a:rPr>
                  <a:t>Use statistics to determine the probability that a given hypothesis is true</a:t>
                </a:r>
                <a:endParaRPr lang="en-US" dirty="0">
                  <a:solidFill>
                    <a:srgbClr val="000000"/>
                  </a:solidFill>
                </a:endParaRPr>
              </a:p>
              <a:p>
                <a:pPr algn="l" rtl="0">
                  <a:buNone/>
                </a:pPr>
                <a:r>
                  <a:rPr lang="en-US" sz="1600" b="0" i="0" u="none" strike="noStrike" dirty="0">
                    <a:solidFill>
                      <a:srgbClr val="000000"/>
                    </a:solidFill>
                    <a:effectLst/>
                  </a:rPr>
                  <a:t>	</a:t>
                </a: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r>
                  <a:rPr lang="en-US" sz="1600" dirty="0">
                    <a:solidFill>
                      <a:srgbClr val="000000"/>
                    </a:solidFill>
                  </a:rPr>
                  <a:t>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r>
                      <a:rPr lang="en-US" sz="1600" i="1">
                        <a:solidFill>
                          <a:srgbClr val="000000"/>
                        </a:solidFill>
                        <a:latin typeface="Cambria Math" panose="02040503050406030204" pitchFamily="18" charset="0"/>
                      </a:rPr>
                      <m:t> </m:t>
                    </m:r>
                  </m:oMath>
                </a14:m>
                <a:r>
                  <a:rPr lang="en-US" sz="1600" b="0" i="0" u="none" strike="noStrike" dirty="0">
                    <a:solidFill>
                      <a:srgbClr val="000000"/>
                    </a:solidFill>
                    <a:effectLst/>
                  </a:rPr>
                  <a:t>: alternate hypothesis</a:t>
                </a:r>
                <a:endParaRPr lang="en-US" sz="1600" dirty="0">
                  <a:solidFill>
                    <a:srgbClr val="000000"/>
                  </a:solidFill>
                </a:endParaRPr>
              </a:p>
              <a:p>
                <a:pPr marL="381000" algn="l" rtl="0" fontAlgn="base">
                  <a:spcBef>
                    <a:spcPts val="480"/>
                  </a:spcBef>
                </a:pPr>
                <a:endParaRPr lang="en-US" sz="1600" dirty="0">
                  <a:solidFill>
                    <a:srgbClr val="000000"/>
                  </a:solidFill>
                </a:endParaRPr>
              </a:p>
              <a:p>
                <a:pPr marL="381000" algn="l" rtl="0" fontAlgn="base">
                  <a:spcBef>
                    <a:spcPts val="480"/>
                  </a:spcBef>
                </a:pPr>
                <a:endParaRPr lang="en-US" sz="1600" dirty="0">
                  <a:solidFill>
                    <a:srgbClr val="000000"/>
                  </a:solidFill>
                </a:endParaRPr>
              </a:p>
            </p:txBody>
          </p:sp>
        </mc:Choice>
        <mc:Fallback xmlns="">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648930" y="2590069"/>
                <a:ext cx="2846917" cy="2313454"/>
              </a:xfrm>
              <a:prstGeom prst="rect">
                <a:avLst/>
              </a:prstGeom>
              <a:blipFill>
                <a:blip r:embed="rId2"/>
                <a:stretch>
                  <a:fillRect l="-1327" t="-1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1781428577"/>
                  </p:ext>
                </p:extLst>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1781428577"/>
                  </p:ext>
                </p:extLst>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1008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5385" t="-3448" r="-769"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693364" y="426613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693364" y="4266134"/>
                <a:ext cx="5196740" cy="584775"/>
              </a:xfrm>
              <a:prstGeom prst="rect">
                <a:avLst/>
              </a:prstGeom>
              <a:blipFill>
                <a:blip r:embed="rId4"/>
                <a:stretch>
                  <a:fillRect l="-488" t="-4255" b="-10638"/>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C1F426E6-AE84-4A81-6E22-34DCE1E5F8EC}"/>
              </a:ext>
            </a:extLst>
          </p:cNvPr>
          <p:cNvPicPr>
            <a:picLocks noChangeAspect="1"/>
          </p:cNvPicPr>
          <p:nvPr/>
        </p:nvPicPr>
        <p:blipFill>
          <a:blip r:embed="rId5"/>
          <a:stretch>
            <a:fillRect/>
          </a:stretch>
        </p:blipFill>
        <p:spPr>
          <a:xfrm>
            <a:off x="2038171" y="4993176"/>
            <a:ext cx="5067658" cy="3818633"/>
          </a:xfrm>
          <a:prstGeom prst="rect">
            <a:avLst/>
          </a:prstGeom>
        </p:spPr>
      </p:pic>
    </p:spTree>
    <p:extLst>
      <p:ext uri="{BB962C8B-B14F-4D97-AF65-F5344CB8AC3E}">
        <p14:creationId xmlns:p14="http://schemas.microsoft.com/office/powerpoint/2010/main" val="2503871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555690" y="8087939"/>
            <a:ext cx="4115357"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7DAA102-A450-687C-FFE6-DE0B516C0129}"/>
                  </a:ext>
                </a:extLst>
              </p:cNvPr>
              <p:cNvSpPr txBox="1"/>
              <p:nvPr/>
            </p:nvSpPr>
            <p:spPr>
              <a:xfrm>
                <a:off x="2671601" y="8188712"/>
                <a:ext cx="3907720"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𝐴</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𝑎</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671601" y="8188712"/>
                <a:ext cx="3907720"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6946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573930" y="4431023"/>
            <a:ext cx="7992342" cy="4394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1746727882"/>
              </p:ext>
            </p:extLst>
          </p:nvPr>
        </p:nvGraphicFramePr>
        <p:xfrm>
          <a:off x="573930"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3993109030"/>
              </p:ext>
            </p:extLst>
          </p:nvPr>
        </p:nvGraphicFramePr>
        <p:xfrm>
          <a:off x="5233393"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p:sp>
        <p:nvSpPr>
          <p:cNvPr id="6" name="TextBox 5">
            <a:extLst>
              <a:ext uri="{FF2B5EF4-FFF2-40B4-BE49-F238E27FC236}">
                <a16:creationId xmlns:a16="http://schemas.microsoft.com/office/drawing/2014/main" id="{A63246F3-1BA5-6A79-1018-2B984E9D6B6F}"/>
              </a:ext>
            </a:extLst>
          </p:cNvPr>
          <p:cNvSpPr txBox="1"/>
          <p:nvPr/>
        </p:nvSpPr>
        <p:spPr>
          <a:xfrm>
            <a:off x="1141475" y="1088434"/>
            <a:ext cx="2279085" cy="369332"/>
          </a:xfrm>
          <a:prstGeom prst="rect">
            <a:avLst/>
          </a:prstGeom>
          <a:noFill/>
        </p:spPr>
        <p:txBody>
          <a:bodyPr wrap="none" rtlCol="0">
            <a:spAutoFit/>
          </a:bodyPr>
          <a:lstStyle/>
          <a:p>
            <a:r>
              <a:rPr lang="en-US" b="1" dirty="0"/>
              <a:t>Raw Genotype Matrix</a:t>
            </a:r>
          </a:p>
        </p:txBody>
      </p:sp>
      <p:sp>
        <p:nvSpPr>
          <p:cNvPr id="7" name="TextBox 6">
            <a:extLst>
              <a:ext uri="{FF2B5EF4-FFF2-40B4-BE49-F238E27FC236}">
                <a16:creationId xmlns:a16="http://schemas.microsoft.com/office/drawing/2014/main" id="{17A5D6CE-0D31-7AC2-EA8C-223AF8AC7C83}"/>
              </a:ext>
            </a:extLst>
          </p:cNvPr>
          <p:cNvSpPr txBox="1"/>
          <p:nvPr/>
        </p:nvSpPr>
        <p:spPr>
          <a:xfrm>
            <a:off x="5294446" y="1107931"/>
            <a:ext cx="3234925" cy="369332"/>
          </a:xfrm>
          <a:prstGeom prst="rect">
            <a:avLst/>
          </a:prstGeom>
          <a:noFill/>
        </p:spPr>
        <p:txBody>
          <a:bodyPr wrap="none" rtlCol="0">
            <a:spAutoFit/>
          </a:bodyPr>
          <a:lstStyle/>
          <a:p>
            <a:r>
              <a:rPr lang="en-US" b="1" dirty="0"/>
              <a:t>Standardized Genotyped Matrix</a:t>
            </a:r>
          </a:p>
        </p:txBody>
      </p:sp>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17806" y="25238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5700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6935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693542"/>
                <a:ext cx="1739514" cy="652102"/>
              </a:xfrm>
              <a:prstGeom prst="rect">
                <a:avLst/>
              </a:prstGeom>
              <a:blipFill>
                <a:blip r:embed="rId2"/>
                <a:stretch>
                  <a:fillRect b="-3774"/>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69CE1954-769B-3FAF-8130-28481778D5E0}"/>
              </a:ext>
            </a:extLst>
          </p:cNvPr>
          <p:cNvPicPr>
            <a:picLocks noChangeAspect="1"/>
          </p:cNvPicPr>
          <p:nvPr/>
        </p:nvPicPr>
        <p:blipFill>
          <a:blip r:embed="rId3"/>
          <a:srcRect l="418" t="7890" r="-545" b="11545"/>
          <a:stretch>
            <a:fillRect/>
          </a:stretch>
        </p:blipFill>
        <p:spPr>
          <a:xfrm>
            <a:off x="2024076" y="4892449"/>
            <a:ext cx="4887833" cy="3932896"/>
          </a:xfrm>
          <a:prstGeom prst="rect">
            <a:avLst/>
          </a:prstGeom>
        </p:spPr>
      </p:pic>
      <p:sp>
        <p:nvSpPr>
          <p:cNvPr id="16" name="TextBox 15">
            <a:extLst>
              <a:ext uri="{FF2B5EF4-FFF2-40B4-BE49-F238E27FC236}">
                <a16:creationId xmlns:a16="http://schemas.microsoft.com/office/drawing/2014/main" id="{EAFA4B69-8235-E860-EECF-6138B1CB9BC2}"/>
              </a:ext>
            </a:extLst>
          </p:cNvPr>
          <p:cNvSpPr txBox="1"/>
          <p:nvPr/>
        </p:nvSpPr>
        <p:spPr>
          <a:xfrm>
            <a:off x="2435921" y="4523117"/>
            <a:ext cx="4475988" cy="369332"/>
          </a:xfrm>
          <a:prstGeom prst="rect">
            <a:avLst/>
          </a:prstGeom>
          <a:noFill/>
        </p:spPr>
        <p:txBody>
          <a:bodyPr wrap="square" rtlCol="0" anchor="ctr">
            <a:spAutoFit/>
          </a:bodyPr>
          <a:lstStyle/>
          <a:p>
            <a:pPr algn="ctr"/>
            <a:r>
              <a:rPr lang="en-US" b="1" dirty="0"/>
              <a:t>LD Matrix (correlation)</a:t>
            </a:r>
          </a:p>
        </p:txBody>
      </p:sp>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l="-1" t="7402" r="-545" b="11178"/>
          <a:stretch>
            <a:fillRect/>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5997831" y="6026421"/>
                <a:ext cx="2744388" cy="902748"/>
              </a:xfrm>
              <a:prstGeom prst="rect">
                <a:avLst/>
              </a:prstGeom>
              <a:noFill/>
            </p:spPr>
            <p:txBody>
              <a:bodyPr wrap="square" rtlCol="0" anchor="ctr">
                <a:spAutoFit/>
              </a:bodyPr>
              <a:lstStyle/>
              <a:p>
                <a:pPr algn="ctr"/>
                <a:r>
                  <a:rPr lang="en-US" sz="2000" b="1" dirty="0"/>
                  <a:t>LD Scores Formula</a:t>
                </a:r>
              </a:p>
              <a:p>
                <a:r>
                  <a:rPr lang="en-US" sz="1200" dirty="0"/>
                  <a:t>Raw LD score: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oMath>
                </a14:m>
                <a:endParaRPr lang="en-US" sz="1200" dirty="0"/>
              </a:p>
              <a:p>
                <a:r>
                  <a:rPr lang="en-US" sz="1200" dirty="0"/>
                  <a:t>Adjusted LD score: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5997831" y="6026421"/>
                <a:ext cx="2744388" cy="902748"/>
              </a:xfrm>
              <a:prstGeom prst="rect">
                <a:avLst/>
              </a:prstGeom>
              <a:blipFill>
                <a:blip r:embed="rId7"/>
                <a:stretch>
                  <a:fillRect t="-2778" b="-15278"/>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D213AB7-50F1-384D-B8C1-1FD4CE6FE6F2}"/>
              </a:ext>
            </a:extLst>
          </p:cNvPr>
          <p:cNvSpPr txBox="1"/>
          <p:nvPr/>
        </p:nvSpPr>
        <p:spPr>
          <a:xfrm>
            <a:off x="6012996" y="7354991"/>
            <a:ext cx="2375572" cy="584775"/>
          </a:xfrm>
          <a:prstGeom prst="rect">
            <a:avLst/>
          </a:prstGeom>
          <a:noFill/>
        </p:spPr>
        <p:txBody>
          <a:bodyPr wrap="square" rtlCol="0" anchor="ctr">
            <a:spAutoFit/>
          </a:bodyPr>
          <a:lstStyle/>
          <a:p>
            <a:pPr algn="ctr"/>
            <a:r>
              <a:rPr lang="en-US" sz="1600" b="1" dirty="0"/>
              <a:t>Variant 3 shows the highest connectivity.</a:t>
            </a:r>
            <a:endParaRPr lang="en-US" sz="1600" dirty="0"/>
          </a:p>
        </p:txBody>
      </p:sp>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tretch>
            <a:fillRect/>
          </a:stretch>
        </p:blipFill>
        <p:spPr>
          <a:xfrm>
            <a:off x="605175" y="5530292"/>
            <a:ext cx="5359667" cy="321580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80411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773319552"/>
              </p:ext>
            </p:extLst>
          </p:nvPr>
        </p:nvGraphicFramePr>
        <p:xfrm>
          <a:off x="1967832" y="331448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88853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192284" cy="369332"/>
          </a:xfrm>
          <a:prstGeom prst="rect">
            <a:avLst/>
          </a:prstGeom>
          <a:noFill/>
        </p:spPr>
        <p:txBody>
          <a:bodyPr wrap="none" rtlCol="0">
            <a:spAutoFit/>
          </a:bodyPr>
          <a:lstStyle/>
          <a:p>
            <a:r>
              <a:rPr lang="en-US" b="1" dirty="0"/>
              <a:t>Genetic Relationship Matrix (G)</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1000316" y="6559662"/>
            <a:ext cx="1086395"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963775" y="6584751"/>
                <a:ext cx="1122936" cy="6464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963775" y="6584751"/>
                <a:ext cx="1122936" cy="646459"/>
              </a:xfrm>
              <a:prstGeom prst="rect">
                <a:avLst/>
              </a:prstGeom>
              <a:blipFill>
                <a:blip r:embed="rId12"/>
                <a:stretch>
                  <a:fillRect b="-5769"/>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5"/>
            <a:ext cx="422769" cy="384336"/>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5604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5604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b="0" dirty="0"/>
                  <a:t>Describes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b="0" dirty="0"/>
                  <a:t>Project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r>
              <a:rPr lang="en-US" sz="1400" dirty="0">
                <a:solidFill>
                  <a:schemeClr val="tx1"/>
                </a:solidFill>
              </a:rPr>
              <a:t>Assume that we have two binary (0 or 1) variables, are they associated with each other?</a:t>
            </a:r>
          </a:p>
          <a:p>
            <a:endParaRPr lang="en-US" sz="1400" dirty="0">
              <a:solidFill>
                <a:schemeClr val="tx1"/>
              </a:solidFill>
            </a:endParaRPr>
          </a:p>
          <a:p>
            <a:r>
              <a:rPr lang="en-US" sz="1400" dirty="0">
                <a:solidFill>
                  <a:schemeClr val="tx1"/>
                </a:solidFill>
              </a:rPr>
              <a:t>In other words, if I see 1 for the first variable, am I more likely 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p:sp>
        <p:nvSpPr>
          <p:cNvPr id="10" name="TextBox 9">
            <a:extLst>
              <a:ext uri="{FF2B5EF4-FFF2-40B4-BE49-F238E27FC236}">
                <a16:creationId xmlns:a16="http://schemas.microsoft.com/office/drawing/2014/main" id="{061F024B-036C-706C-B52C-98F3D5C99AAF}"/>
              </a:ext>
            </a:extLst>
          </p:cNvPr>
          <p:cNvSpPr txBox="1"/>
          <p:nvPr/>
        </p:nvSpPr>
        <p:spPr>
          <a:xfrm>
            <a:off x="4044929" y="962067"/>
            <a:ext cx="1054135" cy="369332"/>
          </a:xfrm>
          <a:prstGeom prst="rect">
            <a:avLst/>
          </a:prstGeom>
          <a:noFill/>
        </p:spPr>
        <p:txBody>
          <a:bodyPr wrap="none" rtlCol="0">
            <a:spAutoFit/>
          </a:bodyPr>
          <a:lstStyle/>
          <a:p>
            <a:r>
              <a:rPr lang="en-US" b="1" dirty="0"/>
              <a:t>Question</a:t>
            </a:r>
            <a:endParaRPr lang="en-US" dirty="0"/>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76006" y="5309463"/>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82886"/>
            <a:ext cx="8069042" cy="1815882"/>
          </a:xfrm>
          <a:prstGeom prst="rect">
            <a:avLst/>
          </a:prstGeom>
          <a:noFill/>
        </p:spPr>
        <p:txBody>
          <a:bodyPr wrap="square" rtlCol="0">
            <a:spAutoFit/>
          </a:bodyPr>
          <a:lstStyle/>
          <a:p>
            <a:pPr marL="285750" indent="-285750">
              <a:buFont typeface="Arial" panose="020B0604020202020204" pitchFamily="34" charset="0"/>
              <a:buChar char="•"/>
            </a:pPr>
            <a:r>
              <a:rPr lang="en-US" sz="1400" b="1" dirty="0"/>
              <a:t>Hardy-Weinberg Equilibrium</a:t>
            </a:r>
            <a:r>
              <a:rPr lang="en-US" sz="1400" dirty="0"/>
              <a:t>: Are maternal allele (</a:t>
            </a:r>
            <a:r>
              <a:rPr lang="en-US" sz="1400" dirty="0" err="1"/>
              <a:t>A,a</a:t>
            </a:r>
            <a:r>
              <a:rPr lang="en-US" sz="1400" dirty="0"/>
              <a:t>) and paternal allele (</a:t>
            </a:r>
            <a:r>
              <a:rPr lang="en-US" sz="1400" dirty="0" err="1"/>
              <a:t>A,a</a:t>
            </a:r>
            <a:r>
              <a:rPr lang="en-US" sz="1400" dirty="0"/>
              <a:t>) choices independent across the population?</a:t>
            </a:r>
          </a:p>
          <a:p>
            <a:pPr marL="285750" indent="-285750">
              <a:buFont typeface="Arial" panose="020B0604020202020204" pitchFamily="34" charset="0"/>
              <a:buChar char="•"/>
            </a:pPr>
            <a:r>
              <a:rPr lang="en-US" sz="1400" b="1" dirty="0"/>
              <a:t>Disease Studies</a:t>
            </a:r>
            <a:r>
              <a:rPr lang="en-US" sz="1400" dirty="0"/>
              <a:t>: Are exposure (1/0) and disease status (1/0) independent?</a:t>
            </a:r>
          </a:p>
          <a:p>
            <a:pPr marL="285750" indent="-285750">
              <a:buFont typeface="Arial" panose="020B0604020202020204" pitchFamily="34" charset="0"/>
              <a:buChar char="•"/>
            </a:pPr>
            <a:r>
              <a:rPr lang="en-US" sz="1400" b="1" dirty="0"/>
              <a:t>Pathway Enrichment</a:t>
            </a:r>
            <a:r>
              <a:rPr lang="en-US" sz="1400" dirty="0"/>
              <a:t>: Are pathway membership (1/0) and overexpression (1/0) associated?</a:t>
            </a:r>
          </a:p>
          <a:p>
            <a:pPr marL="285750" indent="-285750">
              <a:buFont typeface="Arial" panose="020B0604020202020204" pitchFamily="34" charset="0"/>
              <a:buChar char="•"/>
            </a:pPr>
            <a:r>
              <a:rPr lang="en-US" sz="1400" b="1" dirty="0"/>
              <a:t>GWAS</a:t>
            </a:r>
            <a:r>
              <a:rPr lang="en-US" sz="1400" dirty="0"/>
              <a:t>: Are genetic variants (1/0) and trait presence (1/0) associated?</a:t>
            </a:r>
          </a:p>
          <a:p>
            <a:pPr marL="285750" indent="-285750">
              <a:buFont typeface="Arial" panose="020B0604020202020204" pitchFamily="34" charset="0"/>
              <a:buChar char="•"/>
            </a:pPr>
            <a:r>
              <a:rPr lang="en-US" sz="1400" b="1" dirty="0"/>
              <a:t>Horse Racing</a:t>
            </a:r>
            <a:r>
              <a:rPr lang="en-US" sz="1400" dirty="0"/>
              <a:t>: Is being horse 'Jenny' (1/0) associated with winning the race (1/0)?</a:t>
            </a:r>
          </a:p>
          <a:p>
            <a:pPr marL="285750" indent="-285750">
              <a:buFont typeface="Arial" panose="020B0604020202020204" pitchFamily="34" charset="0"/>
              <a:buChar char="•"/>
            </a:pPr>
            <a:r>
              <a:rPr lang="en-US" sz="1400" dirty="0"/>
              <a:t>…</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70132"/>
                <a:ext cx="4475988" cy="568874"/>
              </a:xfrm>
              <a:prstGeom prst="rect">
                <a:avLst/>
              </a:prstGeom>
              <a:noFill/>
            </p:spPr>
            <p:txBody>
              <a:bodyPr wrap="square" rtlCol="0" anchor="ctr">
                <a:spAutoFit/>
              </a:bodyPr>
              <a:lstStyle/>
              <a:p>
                <a:pPr algn="ctr"/>
                <a:r>
                  <a:rPr lang="en-US" b="1" dirty="0"/>
                  <a:t>Marginal Effects</a:t>
                </a:r>
              </a:p>
              <a:p>
                <a:pPr algn="ctr"/>
                <a:r>
                  <a:rPr lang="en-US" sz="1200" dirty="0"/>
                  <a:t>(Three separate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endParaRPr lang="en-US" sz="1200" dirty="0"/>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70132"/>
                <a:ext cx="4475988" cy="568874"/>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105640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9615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200563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56284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16684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804859" y="3681712"/>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804859" y="3681712"/>
                <a:ext cx="751254" cy="415498"/>
              </a:xfrm>
              <a:prstGeom prst="rect">
                <a:avLst/>
              </a:prstGeom>
              <a:blipFill>
                <a:blip r:embed="rId3"/>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693166"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693166" y="3681712"/>
                <a:ext cx="745310" cy="415498"/>
              </a:xfrm>
              <a:prstGeom prst="rect">
                <a:avLst/>
              </a:prstGeom>
              <a:blipFill>
                <a:blip r:embed="rId4"/>
                <a:stretch>
                  <a:fillRect b="-8824"/>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331907" y="3684676"/>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86744"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86744" y="3681712"/>
                <a:ext cx="745310" cy="415498"/>
              </a:xfrm>
              <a:prstGeom prst="rect">
                <a:avLst/>
              </a:prstGeom>
              <a:blipFill>
                <a:blip r:embed="rId5"/>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2037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20374" y="1700190"/>
                <a:ext cx="89323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91854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918549"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42590"/>
                <a:ext cx="4075308" cy="553998"/>
              </a:xfrm>
              <a:prstGeom prst="rect">
                <a:avLst/>
              </a:prstGeom>
              <a:noFill/>
            </p:spPr>
            <p:txBody>
              <a:bodyPr wrap="square" rtlCol="0" anchor="ctr">
                <a:spAutoFit/>
              </a:bodyPr>
              <a:lstStyle/>
              <a:p>
                <a:pPr algn="ctr"/>
                <a:r>
                  <a:rPr lang="en-US" b="1" dirty="0"/>
                  <a:t>Joint Effects</a:t>
                </a:r>
              </a:p>
              <a:p>
                <a:pPr algn="ctr"/>
                <a:r>
                  <a:rPr lang="en-US" sz="1200" dirty="0"/>
                  <a:t>(One model with all variants,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42590"/>
                <a:ext cx="4075308" cy="553998"/>
              </a:xfrm>
              <a:prstGeom prst="rect">
                <a:avLst/>
              </a:prstGeom>
              <a:blipFill>
                <a:blip r:embed="rId8"/>
                <a:stretch>
                  <a:fillRect t="-4545" b="-9091"/>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1056402"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96152"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2005637" y="5349289"/>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562846"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166841"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779891" y="7316206"/>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779891" y="7316206"/>
                <a:ext cx="821192" cy="415498"/>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693166"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693166" y="7316206"/>
                <a:ext cx="745310" cy="415498"/>
              </a:xfrm>
              <a:prstGeom prst="rect">
                <a:avLst/>
              </a:prstGeom>
              <a:blipFill>
                <a:blip r:embed="rId10"/>
                <a:stretch>
                  <a:fillRect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331907" y="7319170"/>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86744"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86744" y="7316206"/>
                <a:ext cx="745310" cy="415498"/>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918549"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918549"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522954" y="4468676"/>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21473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214737" y="2460102"/>
                <a:ext cx="59657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89912"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89912" y="6081179"/>
                <a:ext cx="596578" cy="369332"/>
              </a:xfrm>
              <a:prstGeom prst="rect">
                <a:avLst/>
              </a:prstGeom>
              <a:blipFill>
                <a:blip r:embed="rId13"/>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110676"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550426"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6059911"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7994625"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7994625" y="1671852"/>
                <a:ext cx="286187" cy="1856721"/>
              </a:xfrm>
              <a:prstGeom prst="roundRect">
                <a:avLst/>
              </a:prstGeom>
              <a:blipFill>
                <a:blip r:embed="rId14"/>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7598620" y="2416192"/>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72823"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72823" y="2428302"/>
                <a:ext cx="592422" cy="369332"/>
              </a:xfrm>
              <a:prstGeom prst="rect">
                <a:avLst/>
              </a:prstGeom>
              <a:blipFill>
                <a:blip r:embed="rId15"/>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9480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9272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92724" y="2461831"/>
                <a:ext cx="629027" cy="379843"/>
              </a:xfrm>
              <a:prstGeom prst="rect">
                <a:avLst/>
              </a:prstGeom>
              <a:blipFill>
                <a:blip r:embed="rId16"/>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94564"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354788"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649230"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642624"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642624" y="6059913"/>
                <a:ext cx="545176" cy="379842"/>
              </a:xfrm>
              <a:prstGeom prst="rect">
                <a:avLst/>
              </a:prstGeom>
              <a:blipFill>
                <a:blip r:embed="rId1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2037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20373" y="2044593"/>
                <a:ext cx="89323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20374" y="3221029"/>
                <a:ext cx="89323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20374" y="3221029"/>
                <a:ext cx="893237" cy="338554"/>
              </a:xfrm>
              <a:prstGeom prst="rect">
                <a:avLst/>
              </a:prstGeom>
              <a:blipFill>
                <a:blip r:embed="rId19"/>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205985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2231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22313" y="232911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A45306E4-8FB1-CFFA-E7DE-28C88DC7F5E3}"/>
                  </a:ext>
                </a:extLst>
              </p:cNvPr>
              <p:cNvSpPr txBox="1"/>
              <p:nvPr/>
            </p:nvSpPr>
            <p:spPr>
              <a:xfrm>
                <a:off x="1720508" y="5378222"/>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89" name="TextBox 88">
                <a:extLst>
                  <a:ext uri="{FF2B5EF4-FFF2-40B4-BE49-F238E27FC236}">
                    <a16:creationId xmlns:a16="http://schemas.microsoft.com/office/drawing/2014/main" id="{A45306E4-8FB1-CFFA-E7DE-28C88DC7F5E3}"/>
                  </a:ext>
                </a:extLst>
              </p:cNvPr>
              <p:cNvSpPr txBox="1">
                <a:spLocks noRot="1" noChangeAspect="1" noMove="1" noResize="1" noEditPoints="1" noAdjustHandles="1" noChangeArrowheads="1" noChangeShapeType="1" noTextEdit="1"/>
              </p:cNvSpPr>
              <p:nvPr/>
            </p:nvSpPr>
            <p:spPr>
              <a:xfrm>
                <a:off x="1720508" y="5378222"/>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77B0CB7-9497-D8C9-5499-97018535BB19}"/>
                  </a:ext>
                </a:extLst>
              </p:cNvPr>
              <p:cNvSpPr txBox="1"/>
              <p:nvPr/>
            </p:nvSpPr>
            <p:spPr>
              <a:xfrm>
                <a:off x="1720507" y="572262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90" name="TextBox 89">
                <a:extLst>
                  <a:ext uri="{FF2B5EF4-FFF2-40B4-BE49-F238E27FC236}">
                    <a16:creationId xmlns:a16="http://schemas.microsoft.com/office/drawing/2014/main" id="{177B0CB7-9497-D8C9-5499-97018535BB19}"/>
                  </a:ext>
                </a:extLst>
              </p:cNvPr>
              <p:cNvSpPr txBox="1">
                <a:spLocks noRot="1" noChangeAspect="1" noMove="1" noResize="1" noEditPoints="1" noAdjustHandles="1" noChangeArrowheads="1" noChangeShapeType="1" noTextEdit="1"/>
              </p:cNvSpPr>
              <p:nvPr/>
            </p:nvSpPr>
            <p:spPr>
              <a:xfrm>
                <a:off x="1720507" y="5722625"/>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22BB0DC-B864-BD20-DC98-E6B612AC37F3}"/>
                  </a:ext>
                </a:extLst>
              </p:cNvPr>
              <p:cNvSpPr txBox="1"/>
              <p:nvPr/>
            </p:nvSpPr>
            <p:spPr>
              <a:xfrm>
                <a:off x="1720508" y="6899061"/>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91" name="TextBox 90">
                <a:extLst>
                  <a:ext uri="{FF2B5EF4-FFF2-40B4-BE49-F238E27FC236}">
                    <a16:creationId xmlns:a16="http://schemas.microsoft.com/office/drawing/2014/main" id="{D22BB0DC-B864-BD20-DC98-E6B612AC37F3}"/>
                  </a:ext>
                </a:extLst>
              </p:cNvPr>
              <p:cNvSpPr txBox="1">
                <a:spLocks noRot="1" noChangeAspect="1" noMove="1" noResize="1" noEditPoints="1" noAdjustHandles="1" noChangeArrowheads="1" noChangeShapeType="1" noTextEdit="1"/>
              </p:cNvSpPr>
              <p:nvPr/>
            </p:nvSpPr>
            <p:spPr>
              <a:xfrm>
                <a:off x="1720508" y="6899061"/>
                <a:ext cx="893237" cy="307777"/>
              </a:xfrm>
              <a:prstGeom prst="rect">
                <a:avLst/>
              </a:prstGeom>
              <a:blipFill>
                <a:blip r:embed="rId23"/>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7904382E-1A0E-D3B1-BDCD-BF6FE1DD3B4F}"/>
              </a:ext>
            </a:extLst>
          </p:cNvPr>
          <p:cNvSpPr txBox="1"/>
          <p:nvPr/>
        </p:nvSpPr>
        <p:spPr>
          <a:xfrm rot="5400000">
            <a:off x="2059990" y="647138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E93304C-D54E-DDB1-75B1-B98CB87CDEB9}"/>
                  </a:ext>
                </a:extLst>
              </p:cNvPr>
              <p:cNvSpPr txBox="1"/>
              <p:nvPr/>
            </p:nvSpPr>
            <p:spPr>
              <a:xfrm>
                <a:off x="1722447" y="600714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93" name="TextBox 92">
                <a:extLst>
                  <a:ext uri="{FF2B5EF4-FFF2-40B4-BE49-F238E27FC236}">
                    <a16:creationId xmlns:a16="http://schemas.microsoft.com/office/drawing/2014/main" id="{7E93304C-D54E-DDB1-75B1-B98CB87CDEB9}"/>
                  </a:ext>
                </a:extLst>
              </p:cNvPr>
              <p:cNvSpPr txBox="1">
                <a:spLocks noRot="1" noChangeAspect="1" noMove="1" noResize="1" noEditPoints="1" noAdjustHandles="1" noChangeArrowheads="1" noChangeShapeType="1" noTextEdit="1"/>
              </p:cNvSpPr>
              <p:nvPr/>
            </p:nvSpPr>
            <p:spPr>
              <a:xfrm>
                <a:off x="1722447" y="6007145"/>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64770"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64770" y="170019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64769"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64769" y="2044593"/>
                <a:ext cx="893237"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64770"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64770" y="3221029"/>
                <a:ext cx="893237" cy="307777"/>
              </a:xfrm>
              <a:prstGeom prst="rect">
                <a:avLst/>
              </a:prstGeom>
              <a:blipFill>
                <a:blip r:embed="rId27"/>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104252"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66709"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66709" y="2329113"/>
                <a:ext cx="893237"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6059693"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6059693" y="1699957"/>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6059692"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6059692" y="2044360"/>
                <a:ext cx="893237" cy="307777"/>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6059693"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6059693" y="3220796"/>
                <a:ext cx="893237" cy="307777"/>
              </a:xfrm>
              <a:prstGeom prst="rect">
                <a:avLst/>
              </a:prstGeom>
              <a:blipFill>
                <a:blip r:embed="rId31"/>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99175"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61632"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61632" y="2328880"/>
                <a:ext cx="893237" cy="307777"/>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70293"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70293" y="1699776"/>
                <a:ext cx="682380" cy="307777"/>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360044"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360044" y="2044360"/>
                <a:ext cx="893237" cy="307777"/>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360045"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360045" y="3220796"/>
                <a:ext cx="893237" cy="307777"/>
              </a:xfrm>
              <a:prstGeom prst="rect">
                <a:avLst/>
              </a:prstGeom>
              <a:blipFill>
                <a:blip r:embed="rId35"/>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7006871" y="2148902"/>
            <a:ext cx="58988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99527"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61984"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61984" y="2328880"/>
                <a:ext cx="89323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a:off x="6958185" y="2148902"/>
                <a:ext cx="490169" cy="9026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a:off x="6958185" y="2148902"/>
                <a:ext cx="490169" cy="902619"/>
              </a:xfrm>
              <a:prstGeom prst="rect">
                <a:avLst/>
              </a:prstGeom>
              <a:blipFill>
                <a:blip r:embed="rId37"/>
                <a:stretch>
                  <a:fillRect r="-17500"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1453178" y="2450051"/>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1453178" y="2450051"/>
                <a:ext cx="4572000"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1453178" y="6394764"/>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1453178" y="6394764"/>
                <a:ext cx="4572000" cy="369332"/>
              </a:xfrm>
              <a:prstGeom prst="rect">
                <a:avLst/>
              </a:prstGeom>
              <a:blipFill>
                <a:blip r:embed="rId39"/>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905040" y="8041729"/>
            <a:ext cx="3227013" cy="584775"/>
          </a:xfrm>
          <a:prstGeom prst="rect">
            <a:avLst/>
          </a:prstGeom>
          <a:noFill/>
        </p:spPr>
        <p:txBody>
          <a:bodyPr wrap="square" rtlCol="0">
            <a:spAutoFit/>
          </a:bodyPr>
          <a:lstStyle/>
          <a:p>
            <a:pPr algn="ctr"/>
            <a:r>
              <a:rPr lang="en-US" sz="1600" dirty="0"/>
              <a:t>Each variant is analyzed independently.</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variants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40"/>
          <a:srcRect/>
          <a:stretch/>
        </p:blipFill>
        <p:spPr>
          <a:xfrm>
            <a:off x="5132100" y="5251584"/>
            <a:ext cx="3359826" cy="3359826"/>
          </a:xfrm>
          <a:prstGeom prst="rect">
            <a:avLst/>
          </a:prstGeom>
        </p:spPr>
      </p:pic>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6289</TotalTime>
  <Words>4186</Words>
  <Application>Microsoft Macintosh PowerPoint</Application>
  <PresentationFormat>Custom</PresentationFormat>
  <Paragraphs>917</Paragraphs>
  <Slides>29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237</cp:revision>
  <cp:lastPrinted>2025-06-16T15:03:50Z</cp:lastPrinted>
  <dcterms:created xsi:type="dcterms:W3CDTF">2025-05-31T15:31:52Z</dcterms:created>
  <dcterms:modified xsi:type="dcterms:W3CDTF">2025-06-21T15:05:03Z</dcterms:modified>
</cp:coreProperties>
</file>